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3"/>
  </p:notesMasterIdLst>
  <p:sldIdLst>
    <p:sldId id="381" r:id="rId3"/>
    <p:sldId id="260" r:id="rId4"/>
    <p:sldId id="386" r:id="rId5"/>
    <p:sldId id="385" r:id="rId6"/>
    <p:sldId id="373" r:id="rId7"/>
    <p:sldId id="382" r:id="rId8"/>
    <p:sldId id="383" r:id="rId9"/>
    <p:sldId id="374" r:id="rId10"/>
    <p:sldId id="384" r:id="rId11"/>
    <p:sldId id="37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99"/>
    <a:srgbClr val="1E237F"/>
    <a:srgbClr val="0F1675"/>
    <a:srgbClr val="F3CD53"/>
    <a:srgbClr val="EBCD53"/>
    <a:srgbClr val="C28F10"/>
    <a:srgbClr val="3F626D"/>
    <a:srgbClr val="1D2B3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2" autoAdjust="0"/>
    <p:restoredTop sz="94645" autoAdjust="0"/>
  </p:normalViewPr>
  <p:slideViewPr>
    <p:cSldViewPr snapToGrid="0" snapToObjects="1">
      <p:cViewPr varScale="1">
        <p:scale>
          <a:sx n="104" d="100"/>
          <a:sy n="104" d="100"/>
        </p:scale>
        <p:origin x="183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9A76B-6278-4649-B535-31EF52A8CEF3}" type="datetimeFigureOut">
              <a:rPr lang="ko-KR" altLang="en-US" smtClean="0"/>
              <a:t>2024-01-30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1084C-C5EC-43DE-A90F-831C4D7FBF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6651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F7DB-DB62-A043-BAAF-0F790FF2A44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337B-F046-F345-AC1D-E29AD7637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1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F7DB-DB62-A043-BAAF-0F790FF2A44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337B-F046-F345-AC1D-E29AD7637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90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F7DB-DB62-A043-BAAF-0F790FF2A44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337B-F046-F345-AC1D-E29AD7637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839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B10C3-9445-41C9-B0E3-6F46B6581ACA}" type="datetimeFigureOut">
              <a:rPr lang="ko-KR" altLang="en-US" smtClean="0"/>
              <a:t>2024-01-30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1A1A-18DB-49E8-9026-F70AE02BB2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9333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B10C3-9445-41C9-B0E3-6F46B6581ACA}" type="datetimeFigureOut">
              <a:rPr lang="ko-KR" altLang="en-US" smtClean="0"/>
              <a:t>2024-01-30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1A1A-18DB-49E8-9026-F70AE02BB2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9096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B10C3-9445-41C9-B0E3-6F46B6581ACA}" type="datetimeFigureOut">
              <a:rPr lang="ko-KR" altLang="en-US" smtClean="0"/>
              <a:t>2024-01-30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1A1A-18DB-49E8-9026-F70AE02BB2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5323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B10C3-9445-41C9-B0E3-6F46B6581ACA}" type="datetimeFigureOut">
              <a:rPr lang="ko-KR" altLang="en-US" smtClean="0"/>
              <a:t>2024-01-30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1A1A-18DB-49E8-9026-F70AE02BB2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0868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B10C3-9445-41C9-B0E3-6F46B6581ACA}" type="datetimeFigureOut">
              <a:rPr lang="ko-KR" altLang="en-US" smtClean="0"/>
              <a:t>2024-01-30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1A1A-18DB-49E8-9026-F70AE02BB2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004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B10C3-9445-41C9-B0E3-6F46B6581ACA}" type="datetimeFigureOut">
              <a:rPr lang="ko-KR" altLang="en-US" smtClean="0"/>
              <a:t>2024-01-30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1A1A-18DB-49E8-9026-F70AE02BB2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0137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B10C3-9445-41C9-B0E3-6F46B6581ACA}" type="datetimeFigureOut">
              <a:rPr lang="ko-KR" altLang="en-US" smtClean="0"/>
              <a:t>2024-01-30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1A1A-18DB-49E8-9026-F70AE02BB2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32904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B10C3-9445-41C9-B0E3-6F46B6581ACA}" type="datetimeFigureOut">
              <a:rPr lang="ko-KR" altLang="en-US" smtClean="0"/>
              <a:t>2024-01-30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1A1A-18DB-49E8-9026-F70AE02BB2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4338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F7DB-DB62-A043-BAAF-0F790FF2A44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337B-F046-F345-AC1D-E29AD7637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075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B10C3-9445-41C9-B0E3-6F46B6581ACA}" type="datetimeFigureOut">
              <a:rPr lang="ko-KR" altLang="en-US" smtClean="0"/>
              <a:t>2024-01-30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1A1A-18DB-49E8-9026-F70AE02BB2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13399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B10C3-9445-41C9-B0E3-6F46B6581ACA}" type="datetimeFigureOut">
              <a:rPr lang="ko-KR" altLang="en-US" smtClean="0"/>
              <a:t>2024-01-30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1A1A-18DB-49E8-9026-F70AE02BB2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1812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B10C3-9445-41C9-B0E3-6F46B6581ACA}" type="datetimeFigureOut">
              <a:rPr lang="ko-KR" altLang="en-US" smtClean="0"/>
              <a:t>2024-01-30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1A1A-18DB-49E8-9026-F70AE02BB2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1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F7DB-DB62-A043-BAAF-0F790FF2A44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337B-F046-F345-AC1D-E29AD7637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456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F7DB-DB62-A043-BAAF-0F790FF2A44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337B-F046-F345-AC1D-E29AD7637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32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F7DB-DB62-A043-BAAF-0F790FF2A44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337B-F046-F345-AC1D-E29AD7637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913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F7DB-DB62-A043-BAAF-0F790FF2A44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337B-F046-F345-AC1D-E29AD7637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851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F7DB-DB62-A043-BAAF-0F790FF2A44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337B-F046-F345-AC1D-E29AD7637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55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F7DB-DB62-A043-BAAF-0F790FF2A44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337B-F046-F345-AC1D-E29AD7637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252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F7DB-DB62-A043-BAAF-0F790FF2A44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337B-F046-F345-AC1D-E29AD7637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063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BF7DB-DB62-A043-BAAF-0F790FF2A44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5337B-F046-F345-AC1D-E29AD7637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79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B10C3-9445-41C9-B0E3-6F46B6581ACA}" type="datetimeFigureOut">
              <a:rPr lang="ko-KR" altLang="en-US" smtClean="0"/>
              <a:t>2024-01-30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21A1A-18DB-49E8-9026-F70AE02BB2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9038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3220164" y="3021922"/>
            <a:ext cx="2356094" cy="830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b="1" dirty="0">
                <a:gradFill>
                  <a:gsLst>
                    <a:gs pos="0">
                      <a:srgbClr val="C28F10"/>
                    </a:gs>
                    <a:gs pos="79000">
                      <a:srgbClr val="F3CD53"/>
                    </a:gs>
                    <a:gs pos="100000">
                      <a:srgbClr val="EBCD53"/>
                    </a:gs>
                  </a:gsLst>
                  <a:lin ang="5400000" scaled="0"/>
                </a:gradFill>
                <a:latin typeface="Arial Black" panose="020B0A04020102020204" pitchFamily="34" charset="0"/>
              </a:rPr>
              <a:t>INNOVATION</a:t>
            </a:r>
          </a:p>
          <a:p>
            <a:pPr algn="ctr"/>
            <a:r>
              <a:rPr lang="en-US" altLang="ko-KR" sz="2400" b="1" dirty="0">
                <a:gradFill>
                  <a:gsLst>
                    <a:gs pos="0">
                      <a:srgbClr val="C28F10"/>
                    </a:gs>
                    <a:gs pos="79000">
                      <a:srgbClr val="F3CD53"/>
                    </a:gs>
                    <a:gs pos="100000">
                      <a:srgbClr val="EBCD53"/>
                    </a:gs>
                  </a:gsLst>
                  <a:lin ang="5400000" scaled="0"/>
                </a:gradFill>
                <a:latin typeface="Arial Black" panose="020B0A04020102020204" pitchFamily="34" charset="0"/>
              </a:rPr>
              <a:t>AWARDS</a:t>
            </a:r>
            <a:endParaRPr lang="ko-KR" altLang="en-US" sz="2400" b="1" dirty="0">
              <a:gradFill>
                <a:gsLst>
                  <a:gs pos="0">
                    <a:srgbClr val="C28F10"/>
                  </a:gs>
                  <a:gs pos="79000">
                    <a:srgbClr val="F3CD53"/>
                  </a:gs>
                  <a:gs pos="100000">
                    <a:srgbClr val="EBCD53"/>
                  </a:gs>
                </a:gsLst>
                <a:lin ang="5400000" scaled="0"/>
              </a:gradFill>
              <a:latin typeface="Arial Black" panose="020B0A04020102020204" pitchFamily="34" charset="0"/>
            </a:endParaRPr>
          </a:p>
        </p:txBody>
      </p:sp>
      <p:cxnSp>
        <p:nvCxnSpPr>
          <p:cNvPr id="32" name="직선 연결선 31"/>
          <p:cNvCxnSpPr/>
          <p:nvPr/>
        </p:nvCxnSpPr>
        <p:spPr>
          <a:xfrm>
            <a:off x="770723" y="0"/>
            <a:ext cx="13063" cy="1079867"/>
          </a:xfrm>
          <a:prstGeom prst="line">
            <a:avLst/>
          </a:prstGeom>
          <a:ln w="12700">
            <a:solidFill>
              <a:srgbClr val="1E237F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36346" y="4070861"/>
            <a:ext cx="6506617" cy="473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500" b="1" dirty="0">
                <a:solidFill>
                  <a:srgbClr val="1E237F"/>
                </a:solidFill>
                <a:latin typeface="+mj-ea"/>
                <a:ea typeface="+mj-ea"/>
              </a:rPr>
              <a:t>기 술 </a:t>
            </a:r>
            <a:r>
              <a:rPr lang="en-US" altLang="ko-KR" sz="2500" b="1" dirty="0">
                <a:solidFill>
                  <a:srgbClr val="1E237F"/>
                </a:solidFill>
                <a:latin typeface="+mj-ea"/>
                <a:ea typeface="+mj-ea"/>
              </a:rPr>
              <a:t>· </a:t>
            </a:r>
            <a:r>
              <a:rPr lang="ko-KR" altLang="en-US" sz="2500" b="1" dirty="0">
                <a:solidFill>
                  <a:srgbClr val="1E237F"/>
                </a:solidFill>
                <a:latin typeface="+mj-ea"/>
                <a:ea typeface="+mj-ea"/>
              </a:rPr>
              <a:t>제 품  소 개 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2509" y="5162605"/>
            <a:ext cx="8695113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latin typeface="+mj-ea"/>
                <a:ea typeface="+mj-ea"/>
              </a:rPr>
              <a:t>         기업명 </a:t>
            </a:r>
            <a:r>
              <a:rPr lang="en-US" altLang="ko-KR" sz="2500" b="1" dirty="0">
                <a:latin typeface="+mj-ea"/>
                <a:ea typeface="+mj-ea"/>
              </a:rPr>
              <a:t>:   </a:t>
            </a:r>
          </a:p>
          <a:p>
            <a:r>
              <a:rPr lang="en-US" altLang="ko-KR" sz="2500" b="1" dirty="0">
                <a:latin typeface="+mj-ea"/>
                <a:ea typeface="+mj-ea"/>
              </a:rPr>
              <a:t>                    </a:t>
            </a:r>
          </a:p>
          <a:p>
            <a:endParaRPr lang="en-US" altLang="ko-KR" sz="1000" b="1" dirty="0">
              <a:latin typeface="+mj-ea"/>
              <a:ea typeface="+mj-ea"/>
            </a:endParaRPr>
          </a:p>
          <a:p>
            <a:r>
              <a:rPr lang="en-US" altLang="ko-KR" sz="2500" b="1" dirty="0">
                <a:latin typeface="+mj-ea"/>
                <a:ea typeface="+mj-ea"/>
              </a:rPr>
              <a:t>         </a:t>
            </a:r>
            <a:r>
              <a:rPr lang="ko-KR" altLang="en-US" sz="2500" b="1" dirty="0">
                <a:latin typeface="+mj-ea"/>
                <a:ea typeface="+mj-ea"/>
              </a:rPr>
              <a:t>제품명 </a:t>
            </a:r>
            <a:r>
              <a:rPr lang="en-US" altLang="ko-KR" sz="2500" b="1" dirty="0">
                <a:latin typeface="+mj-ea"/>
                <a:ea typeface="+mj-ea"/>
              </a:rPr>
              <a:t>:</a:t>
            </a:r>
            <a:endParaRPr lang="ko-KR" altLang="en-US" sz="2500" b="1" dirty="0">
              <a:latin typeface="+mj-ea"/>
              <a:ea typeface="+mj-ea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7033E61C-E068-EDC1-073D-6D6B9A8942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5411" y="654095"/>
            <a:ext cx="4165600" cy="2338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221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>
          <a:xfrm>
            <a:off x="823141" y="408441"/>
            <a:ext cx="3202012" cy="8061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0000"/>
              </a:lnSpc>
            </a:pPr>
            <a:r>
              <a:rPr lang="en-US" altLang="ko-KR" sz="1100" b="1" dirty="0">
                <a:solidFill>
                  <a:srgbClr val="0F1675"/>
                </a:solidFill>
                <a:latin typeface="+mj-ea"/>
                <a:cs typeface="SM KGothic Std Regular"/>
              </a:rPr>
              <a:t>2024 WIS Best Innovation</a:t>
            </a:r>
            <a:br>
              <a:rPr lang="en-US" altLang="ko-KR" sz="2800" dirty="0">
                <a:solidFill>
                  <a:srgbClr val="3F626D"/>
                </a:solidFill>
                <a:latin typeface="Noto Sans Korean Regular" panose="020B0500000000000000" pitchFamily="34" charset="-127"/>
                <a:ea typeface="Noto Sans Korean Regular" panose="020B0500000000000000" pitchFamily="34" charset="-127"/>
                <a:cs typeface="SM KGothic Std Regular"/>
              </a:rPr>
            </a:br>
            <a:r>
              <a:rPr lang="en-US" altLang="ko-KR" sz="2800" dirty="0">
                <a:solidFill>
                  <a:srgbClr val="3F626D"/>
                </a:solidFill>
                <a:latin typeface="맑은 고딕"/>
                <a:ea typeface="맑은 고딕"/>
                <a:cs typeface="SM KGothic Std Regular"/>
              </a:rPr>
              <a:t>Ⅲ</a:t>
            </a:r>
            <a:r>
              <a:rPr lang="en-US" altLang="ko-KR" sz="2000" dirty="0">
                <a:solidFill>
                  <a:srgbClr val="1D2B37"/>
                </a:solidFill>
                <a:latin typeface="맑은 고딕"/>
                <a:ea typeface="맑은 고딕"/>
                <a:cs typeface="SM KGothic Std Regular"/>
              </a:rPr>
              <a:t>. </a:t>
            </a:r>
            <a:r>
              <a:rPr lang="ko-KR" altLang="en-US" sz="2000" dirty="0">
                <a:solidFill>
                  <a:srgbClr val="1D2B37"/>
                </a:solidFill>
                <a:latin typeface="맑은 고딕"/>
                <a:ea typeface="맑은 고딕"/>
                <a:cs typeface="SM KGothic Std Regular"/>
              </a:rPr>
              <a:t>기타 성과</a:t>
            </a:r>
            <a:endParaRPr lang="en-US" altLang="ko-KR" sz="2000" dirty="0">
              <a:solidFill>
                <a:srgbClr val="1D2B37"/>
              </a:solidFill>
              <a:latin typeface="+mj-ea"/>
              <a:cs typeface="SM KGothic Std Regular"/>
            </a:endParaRPr>
          </a:p>
        </p:txBody>
      </p:sp>
      <p:cxnSp>
        <p:nvCxnSpPr>
          <p:cNvPr id="10" name="직선 연결선 9"/>
          <p:cNvCxnSpPr/>
          <p:nvPr/>
        </p:nvCxnSpPr>
        <p:spPr>
          <a:xfrm>
            <a:off x="770723" y="0"/>
            <a:ext cx="13063" cy="1079867"/>
          </a:xfrm>
          <a:prstGeom prst="line">
            <a:avLst/>
          </a:prstGeom>
          <a:ln w="12700">
            <a:solidFill>
              <a:srgbClr val="1E237F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61094" y="1552730"/>
            <a:ext cx="8157898" cy="2437999"/>
          </a:xfrm>
          <a:effectLst/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sz="1800" dirty="0">
              <a:solidFill>
                <a:srgbClr val="1D2B37">
                  <a:alpha val="75000"/>
                </a:srgbClr>
              </a:solidFill>
              <a:latin typeface="+mj-ea"/>
              <a:cs typeface="SM KGothic Std Regular"/>
            </a:endParaRPr>
          </a:p>
          <a:p>
            <a:pPr>
              <a:buAutoNum type="arabicPeriod"/>
            </a:pPr>
            <a:r>
              <a:rPr lang="ko-KR" altLang="en-US" sz="1800" dirty="0">
                <a:solidFill>
                  <a:srgbClr val="1D2B37">
                    <a:alpha val="75000"/>
                  </a:srgbClr>
                </a:solidFill>
                <a:latin typeface="+mj-ea"/>
                <a:cs typeface="SM KGothic Std Regular"/>
              </a:rPr>
              <a:t>예시</a:t>
            </a:r>
            <a:r>
              <a:rPr lang="en-US" altLang="ko-KR" sz="1800" dirty="0">
                <a:solidFill>
                  <a:srgbClr val="1D2B37">
                    <a:alpha val="75000"/>
                  </a:srgbClr>
                </a:solidFill>
                <a:latin typeface="+mj-ea"/>
                <a:cs typeface="SM KGothic Std Regular"/>
              </a:rPr>
              <a:t>) “</a:t>
            </a:r>
            <a:r>
              <a:rPr lang="ko-KR" altLang="en-US" sz="1800" dirty="0">
                <a:solidFill>
                  <a:srgbClr val="1D2B37">
                    <a:alpha val="75000"/>
                  </a:srgbClr>
                </a:solidFill>
                <a:latin typeface="+mj-ea"/>
                <a:cs typeface="SM KGothic Std Regular"/>
              </a:rPr>
              <a:t>디자인</a:t>
            </a:r>
            <a:r>
              <a:rPr lang="en-US" altLang="ko-KR" sz="1800" dirty="0">
                <a:solidFill>
                  <a:srgbClr val="1D2B37">
                    <a:alpha val="75000"/>
                  </a:srgbClr>
                </a:solidFill>
                <a:latin typeface="+mj-ea"/>
                <a:cs typeface="SM KGothic Std Regular"/>
              </a:rPr>
              <a:t>” </a:t>
            </a:r>
            <a:r>
              <a:rPr lang="ko-KR" altLang="en-US" sz="1800" dirty="0">
                <a:solidFill>
                  <a:srgbClr val="1D2B37">
                    <a:alpha val="75000"/>
                  </a:srgbClr>
                </a:solidFill>
                <a:latin typeface="+mj-ea"/>
                <a:cs typeface="SM KGothic Std Regular"/>
              </a:rPr>
              <a:t>등</a:t>
            </a:r>
            <a:endParaRPr lang="en-US" altLang="ko-KR" sz="1800" dirty="0">
              <a:solidFill>
                <a:srgbClr val="1D2B37">
                  <a:alpha val="75000"/>
                </a:srgbClr>
              </a:solidFill>
              <a:latin typeface="+mj-ea"/>
              <a:cs typeface="SM KGothic Std Regular"/>
            </a:endParaRPr>
          </a:p>
          <a:p>
            <a:pPr marL="0" indent="0">
              <a:buNone/>
            </a:pPr>
            <a:endParaRPr lang="en-US" altLang="ko-KR" sz="800" dirty="0">
              <a:solidFill>
                <a:srgbClr val="1D2B37">
                  <a:alpha val="75000"/>
                </a:srgbClr>
              </a:solidFill>
              <a:latin typeface="+mj-ea"/>
              <a:cs typeface="SM KGothic Std Regular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sz="800" dirty="0">
                <a:solidFill>
                  <a:srgbClr val="3F626D">
                    <a:alpha val="75000"/>
                  </a:srgbClr>
                </a:solidFill>
                <a:latin typeface="+mj-ea"/>
                <a:cs typeface="SM JGothic Std Regular"/>
              </a:rPr>
              <a:t>-</a:t>
            </a:r>
            <a:r>
              <a:rPr lang="ko-KR" altLang="en-US" sz="1400" dirty="0">
                <a:solidFill>
                  <a:srgbClr val="3F626D">
                    <a:alpha val="75000"/>
                  </a:srgbClr>
                </a:solidFill>
                <a:latin typeface="+mj-ea"/>
                <a:cs typeface="SM JGothic Std Regular"/>
              </a:rPr>
              <a:t> 외향적 아름다움 및 이용자 친화적 디자인이 어떻게 반영되었는지 기재해주세요</a:t>
            </a:r>
            <a:r>
              <a:rPr lang="en-US" altLang="ko-KR" sz="1400" dirty="0">
                <a:solidFill>
                  <a:srgbClr val="3F626D">
                    <a:alpha val="75000"/>
                  </a:srgbClr>
                </a:solidFill>
                <a:latin typeface="+mj-ea"/>
                <a:cs typeface="SM JGothic Std Regular"/>
              </a:rPr>
              <a:t>.</a:t>
            </a:r>
            <a:endParaRPr lang="en-US" sz="2000" dirty="0">
              <a:solidFill>
                <a:srgbClr val="3F626D">
                  <a:alpha val="75000"/>
                </a:srgbClr>
              </a:solidFill>
              <a:latin typeface="Noto Sans Korean Regular" panose="020B0500000000000000" pitchFamily="34" charset="-127"/>
              <a:ea typeface="Noto Sans Korean Regular" panose="020B0500000000000000" pitchFamily="34" charset="-127"/>
              <a:cs typeface="SM KGothic Std Regular"/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8229375" y="104770"/>
            <a:ext cx="779231" cy="605395"/>
            <a:chOff x="8229375" y="104770"/>
            <a:chExt cx="779231" cy="605395"/>
          </a:xfrm>
        </p:grpSpPr>
        <p:pic>
          <p:nvPicPr>
            <p:cNvPr id="15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29375" y="104770"/>
              <a:ext cx="779231" cy="502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8316861" y="503938"/>
              <a:ext cx="604263" cy="2062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000" b="1" dirty="0">
                  <a:gradFill>
                    <a:gsLst>
                      <a:gs pos="0">
                        <a:srgbClr val="C28F10"/>
                      </a:gs>
                      <a:gs pos="79000">
                        <a:srgbClr val="F3CD53"/>
                      </a:gs>
                      <a:gs pos="100000">
                        <a:srgbClr val="EBCD53"/>
                      </a:gs>
                    </a:gsLst>
                    <a:lin ang="5400000" scaled="0"/>
                  </a:gradFill>
                  <a:latin typeface="Arial Black" panose="020B0A04020102020204" pitchFamily="34" charset="0"/>
                </a:rPr>
                <a:t>INNOVATION</a:t>
              </a:r>
            </a:p>
            <a:p>
              <a:pPr algn="ctr"/>
              <a:r>
                <a:rPr lang="en-US" altLang="ko-KR" sz="1000" b="1" dirty="0">
                  <a:gradFill>
                    <a:gsLst>
                      <a:gs pos="0">
                        <a:srgbClr val="C28F10"/>
                      </a:gs>
                      <a:gs pos="79000">
                        <a:srgbClr val="F3CD53"/>
                      </a:gs>
                      <a:gs pos="100000">
                        <a:srgbClr val="EBCD53"/>
                      </a:gs>
                    </a:gsLst>
                    <a:lin ang="5400000" scaled="0"/>
                  </a:gradFill>
                  <a:latin typeface="Arial Black" panose="020B0A04020102020204" pitchFamily="34" charset="0"/>
                </a:rPr>
                <a:t>AWARDS</a:t>
              </a:r>
              <a:endParaRPr lang="ko-KR" altLang="en-US" sz="1000" b="1" dirty="0">
                <a:gradFill>
                  <a:gsLst>
                    <a:gs pos="0">
                      <a:srgbClr val="C28F10"/>
                    </a:gs>
                    <a:gs pos="79000">
                      <a:srgbClr val="F3CD53"/>
                    </a:gs>
                    <a:gs pos="100000">
                      <a:srgbClr val="EBCD53"/>
                    </a:gs>
                  </a:gsLst>
                  <a:lin ang="5400000" scaled="0"/>
                </a:gradFill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5067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43486"/>
            <a:ext cx="6841374" cy="2032043"/>
          </a:xfrm>
          <a:effectLst/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sz="1500" b="1" dirty="0">
                <a:solidFill>
                  <a:srgbClr val="FF0000"/>
                </a:solidFill>
              </a:rPr>
              <a:t>15 </a:t>
            </a:r>
            <a:r>
              <a:rPr lang="ko-KR" altLang="en-US" sz="1500" b="1" dirty="0">
                <a:solidFill>
                  <a:srgbClr val="FF0000"/>
                </a:solidFill>
              </a:rPr>
              <a:t>페이지 이내 작성</a:t>
            </a:r>
            <a:endParaRPr lang="en-US" altLang="ko-KR" sz="15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500" b="1" dirty="0">
                <a:solidFill>
                  <a:srgbClr val="FF0000"/>
                </a:solidFill>
              </a:rPr>
              <a:t>발표 양식 내 항목명 변경 불가 </a:t>
            </a:r>
            <a:r>
              <a:rPr lang="en-US" altLang="ko-KR" sz="1500" b="1" dirty="0">
                <a:solidFill>
                  <a:srgbClr val="FF0000"/>
                </a:solidFill>
              </a:rPr>
              <a:t>(</a:t>
            </a:r>
            <a:r>
              <a:rPr lang="ko-KR" altLang="en-US" sz="1500" b="1" dirty="0" err="1">
                <a:solidFill>
                  <a:srgbClr val="FF0000"/>
                </a:solidFill>
              </a:rPr>
              <a:t>페이지별</a:t>
            </a:r>
            <a:r>
              <a:rPr lang="ko-KR" altLang="en-US" sz="1500" b="1" dirty="0">
                <a:solidFill>
                  <a:srgbClr val="FF0000"/>
                </a:solidFill>
              </a:rPr>
              <a:t> 항목 참고</a:t>
            </a:r>
            <a:r>
              <a:rPr lang="en-US" altLang="ko-KR" sz="1500" b="1" dirty="0">
                <a:solidFill>
                  <a:srgbClr val="FF0000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1500" b="1" dirty="0">
                <a:solidFill>
                  <a:srgbClr val="FF0000"/>
                </a:solidFill>
              </a:rPr>
              <a:t>서체</a:t>
            </a:r>
            <a:r>
              <a:rPr lang="en-US" altLang="ko-KR" sz="1500" b="1" dirty="0">
                <a:solidFill>
                  <a:srgbClr val="FF0000"/>
                </a:solidFill>
              </a:rPr>
              <a:t>, </a:t>
            </a:r>
            <a:r>
              <a:rPr lang="ko-KR" altLang="en-US" sz="1500" b="1" dirty="0">
                <a:solidFill>
                  <a:srgbClr val="FF0000"/>
                </a:solidFill>
              </a:rPr>
              <a:t>칼라</a:t>
            </a:r>
            <a:r>
              <a:rPr lang="en-US" altLang="ko-KR" sz="1500" b="1" dirty="0">
                <a:solidFill>
                  <a:srgbClr val="FF0000"/>
                </a:solidFill>
              </a:rPr>
              <a:t>, </a:t>
            </a:r>
            <a:r>
              <a:rPr lang="ko-KR" altLang="en-US" sz="1500" b="1" dirty="0">
                <a:solidFill>
                  <a:srgbClr val="FF0000"/>
                </a:solidFill>
              </a:rPr>
              <a:t>폰트는 임의 선택 가능</a:t>
            </a:r>
            <a:r>
              <a:rPr lang="en-US" altLang="ko-KR" sz="1500" b="1" dirty="0">
                <a:solidFill>
                  <a:srgbClr val="FF0000"/>
                </a:solidFill>
              </a:rPr>
              <a:t>(</a:t>
            </a:r>
            <a:r>
              <a:rPr lang="ko-KR" altLang="en-US" sz="1500" b="1" dirty="0">
                <a:solidFill>
                  <a:srgbClr val="FF0000"/>
                </a:solidFill>
              </a:rPr>
              <a:t>별도 폰트 사용시</a:t>
            </a:r>
            <a:r>
              <a:rPr lang="en-US" altLang="ko-KR" sz="1500" b="1" dirty="0">
                <a:solidFill>
                  <a:srgbClr val="FF0000"/>
                </a:solidFill>
              </a:rPr>
              <a:t>, </a:t>
            </a:r>
            <a:r>
              <a:rPr lang="ko-KR" altLang="en-US" sz="1500" b="1" dirty="0">
                <a:solidFill>
                  <a:srgbClr val="FF0000"/>
                </a:solidFill>
              </a:rPr>
              <a:t>폰트 포함 송부</a:t>
            </a:r>
            <a:r>
              <a:rPr lang="en-US" altLang="ko-KR" sz="1500" b="1" dirty="0">
                <a:solidFill>
                  <a:srgbClr val="FF0000"/>
                </a:solidFill>
              </a:rPr>
              <a:t> )</a:t>
            </a:r>
          </a:p>
          <a:p>
            <a:pPr>
              <a:lnSpc>
                <a:spcPct val="150000"/>
              </a:lnSpc>
            </a:pPr>
            <a:r>
              <a:rPr lang="ko-KR" altLang="en-US" sz="1500" b="1" dirty="0">
                <a:solidFill>
                  <a:srgbClr val="FF0000"/>
                </a:solidFill>
              </a:rPr>
              <a:t>사진 또는 영상을 통한 설명 자료 제출 필수</a:t>
            </a:r>
          </a:p>
        </p:txBody>
      </p:sp>
      <p:cxnSp>
        <p:nvCxnSpPr>
          <p:cNvPr id="32" name="직선 연결선 31"/>
          <p:cNvCxnSpPr/>
          <p:nvPr/>
        </p:nvCxnSpPr>
        <p:spPr>
          <a:xfrm>
            <a:off x="770723" y="0"/>
            <a:ext cx="13063" cy="1079867"/>
          </a:xfrm>
          <a:prstGeom prst="line">
            <a:avLst/>
          </a:prstGeom>
          <a:ln w="12700">
            <a:solidFill>
              <a:srgbClr val="1E237F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itle 1"/>
          <p:cNvSpPr txBox="1">
            <a:spLocks/>
          </p:cNvSpPr>
          <p:nvPr/>
        </p:nvSpPr>
        <p:spPr>
          <a:xfrm>
            <a:off x="841071" y="408441"/>
            <a:ext cx="3202012" cy="8061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0000"/>
              </a:lnSpc>
            </a:pPr>
            <a:r>
              <a:rPr lang="en-US" altLang="ko-KR" sz="1100" b="1" dirty="0">
                <a:solidFill>
                  <a:srgbClr val="0F1675"/>
                </a:solidFill>
                <a:latin typeface="+mj-ea"/>
                <a:cs typeface="SM KGothic Std Regular"/>
              </a:rPr>
              <a:t>2024 WIS Best Innovation</a:t>
            </a:r>
            <a:br>
              <a:rPr lang="en-US" altLang="ko-KR" sz="2800" dirty="0">
                <a:solidFill>
                  <a:srgbClr val="3F626D"/>
                </a:solidFill>
                <a:latin typeface="Noto Sans Korean Regular" panose="020B0500000000000000" pitchFamily="34" charset="-127"/>
                <a:ea typeface="Noto Sans Korean Regular" panose="020B0500000000000000" pitchFamily="34" charset="-127"/>
                <a:cs typeface="SM KGothic Std Regular"/>
              </a:rPr>
            </a:br>
            <a:r>
              <a:rPr lang="ko-KR" altLang="en-US" sz="2000" b="1" dirty="0">
                <a:solidFill>
                  <a:srgbClr val="1D2B37"/>
                </a:solidFill>
                <a:latin typeface="맑은 고딕"/>
                <a:ea typeface="맑은 고딕"/>
                <a:cs typeface="SM KGothic Std Regular"/>
              </a:rPr>
              <a:t>□자료 작성 시 유의사항</a:t>
            </a:r>
            <a:endParaRPr lang="en-US" altLang="ko-KR" sz="2000" b="1" dirty="0">
              <a:solidFill>
                <a:srgbClr val="1D2B37"/>
              </a:solidFill>
              <a:latin typeface="+mj-ea"/>
              <a:cs typeface="SM KGothic Std Regular"/>
            </a:endParaRPr>
          </a:p>
        </p:txBody>
      </p:sp>
      <p:grpSp>
        <p:nvGrpSpPr>
          <p:cNvPr id="8" name="그룹 7"/>
          <p:cNvGrpSpPr/>
          <p:nvPr/>
        </p:nvGrpSpPr>
        <p:grpSpPr>
          <a:xfrm>
            <a:off x="8229375" y="104770"/>
            <a:ext cx="779231" cy="605395"/>
            <a:chOff x="8229375" y="104770"/>
            <a:chExt cx="779231" cy="605395"/>
          </a:xfrm>
        </p:grpSpPr>
        <p:pic>
          <p:nvPicPr>
            <p:cNvPr id="9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29375" y="104770"/>
              <a:ext cx="779231" cy="502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8316861" y="503938"/>
              <a:ext cx="604263" cy="2062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000" b="1" dirty="0">
                  <a:gradFill>
                    <a:gsLst>
                      <a:gs pos="0">
                        <a:srgbClr val="C28F10"/>
                      </a:gs>
                      <a:gs pos="79000">
                        <a:srgbClr val="F3CD53"/>
                      </a:gs>
                      <a:gs pos="100000">
                        <a:srgbClr val="EBCD53"/>
                      </a:gs>
                    </a:gsLst>
                    <a:lin ang="5400000" scaled="0"/>
                  </a:gradFill>
                  <a:latin typeface="Arial Black" panose="020B0A04020102020204" pitchFamily="34" charset="0"/>
                </a:rPr>
                <a:t>INNOVATION</a:t>
              </a:r>
            </a:p>
            <a:p>
              <a:pPr algn="ctr"/>
              <a:r>
                <a:rPr lang="en-US" altLang="ko-KR" sz="1000" b="1" dirty="0">
                  <a:gradFill>
                    <a:gsLst>
                      <a:gs pos="0">
                        <a:srgbClr val="C28F10"/>
                      </a:gs>
                      <a:gs pos="79000">
                        <a:srgbClr val="F3CD53"/>
                      </a:gs>
                      <a:gs pos="100000">
                        <a:srgbClr val="EBCD53"/>
                      </a:gs>
                    </a:gsLst>
                    <a:lin ang="5400000" scaled="0"/>
                  </a:gradFill>
                  <a:latin typeface="Arial Black" panose="020B0A04020102020204" pitchFamily="34" charset="0"/>
                </a:rPr>
                <a:t>AWARDS</a:t>
              </a:r>
              <a:endParaRPr lang="ko-KR" altLang="en-US" sz="1000" b="1" dirty="0">
                <a:gradFill>
                  <a:gsLst>
                    <a:gs pos="0">
                      <a:srgbClr val="C28F10"/>
                    </a:gs>
                    <a:gs pos="79000">
                      <a:srgbClr val="F3CD53"/>
                    </a:gs>
                    <a:gs pos="100000">
                      <a:srgbClr val="EBCD53"/>
                    </a:gs>
                  </a:gsLst>
                  <a:lin ang="5400000" scaled="0"/>
                </a:gradFill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71310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8229375" y="104770"/>
            <a:ext cx="779231" cy="605395"/>
            <a:chOff x="8229375" y="104770"/>
            <a:chExt cx="779231" cy="605395"/>
          </a:xfrm>
        </p:grpSpPr>
        <p:pic>
          <p:nvPicPr>
            <p:cNvPr id="1025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29375" y="104770"/>
              <a:ext cx="779231" cy="502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TextBox 29"/>
            <p:cNvSpPr txBox="1"/>
            <p:nvPr/>
          </p:nvSpPr>
          <p:spPr>
            <a:xfrm>
              <a:off x="8316861" y="503938"/>
              <a:ext cx="604263" cy="2062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000" b="1" dirty="0">
                  <a:gradFill>
                    <a:gsLst>
                      <a:gs pos="0">
                        <a:srgbClr val="C28F10"/>
                      </a:gs>
                      <a:gs pos="79000">
                        <a:srgbClr val="F3CD53"/>
                      </a:gs>
                      <a:gs pos="100000">
                        <a:srgbClr val="EBCD53"/>
                      </a:gs>
                    </a:gsLst>
                    <a:lin ang="5400000" scaled="0"/>
                  </a:gradFill>
                  <a:latin typeface="Arial Black" panose="020B0A04020102020204" pitchFamily="34" charset="0"/>
                </a:rPr>
                <a:t>INNOVATION</a:t>
              </a:r>
            </a:p>
            <a:p>
              <a:pPr algn="ctr"/>
              <a:r>
                <a:rPr lang="en-US" altLang="ko-KR" sz="1000" b="1" dirty="0">
                  <a:gradFill>
                    <a:gsLst>
                      <a:gs pos="0">
                        <a:srgbClr val="C28F10"/>
                      </a:gs>
                      <a:gs pos="79000">
                        <a:srgbClr val="F3CD53"/>
                      </a:gs>
                      <a:gs pos="100000">
                        <a:srgbClr val="EBCD53"/>
                      </a:gs>
                    </a:gsLst>
                    <a:lin ang="5400000" scaled="0"/>
                  </a:gradFill>
                  <a:latin typeface="Arial Black" panose="020B0A04020102020204" pitchFamily="34" charset="0"/>
                </a:rPr>
                <a:t>AWARDS</a:t>
              </a:r>
              <a:endParaRPr lang="ko-KR" altLang="en-US" sz="1000" b="1" dirty="0">
                <a:gradFill>
                  <a:gsLst>
                    <a:gs pos="0">
                      <a:srgbClr val="C28F10"/>
                    </a:gs>
                    <a:gs pos="79000">
                      <a:srgbClr val="F3CD53"/>
                    </a:gs>
                    <a:gs pos="100000">
                      <a:srgbClr val="EBCD53"/>
                    </a:gs>
                  </a:gsLst>
                  <a:lin ang="5400000" scaled="0"/>
                </a:gradFill>
                <a:latin typeface="Arial Black" panose="020B0A04020102020204" pitchFamily="34" charset="0"/>
              </a:endParaRPr>
            </a:p>
          </p:txBody>
        </p:sp>
      </p:grpSp>
      <p:cxnSp>
        <p:nvCxnSpPr>
          <p:cNvPr id="32" name="직선 연결선 31"/>
          <p:cNvCxnSpPr/>
          <p:nvPr/>
        </p:nvCxnSpPr>
        <p:spPr>
          <a:xfrm>
            <a:off x="770723" y="0"/>
            <a:ext cx="13063" cy="1079867"/>
          </a:xfrm>
          <a:prstGeom prst="line">
            <a:avLst/>
          </a:prstGeom>
          <a:ln w="12700">
            <a:solidFill>
              <a:srgbClr val="1E237F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itle 1"/>
          <p:cNvSpPr txBox="1">
            <a:spLocks/>
          </p:cNvSpPr>
          <p:nvPr/>
        </p:nvSpPr>
        <p:spPr>
          <a:xfrm>
            <a:off x="841071" y="408441"/>
            <a:ext cx="3202012" cy="8061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0000"/>
              </a:lnSpc>
            </a:pPr>
            <a:r>
              <a:rPr lang="en-US" altLang="ko-KR" sz="1100" b="1" dirty="0">
                <a:solidFill>
                  <a:srgbClr val="0F1675"/>
                </a:solidFill>
                <a:latin typeface="+mj-ea"/>
                <a:cs typeface="SM KGothic Std Regular"/>
              </a:rPr>
              <a:t>2024 WIS Best Innovation</a:t>
            </a:r>
            <a:br>
              <a:rPr lang="en-US" altLang="ko-KR" sz="2800" dirty="0">
                <a:solidFill>
                  <a:srgbClr val="3F626D"/>
                </a:solidFill>
                <a:latin typeface="Noto Sans Korean Regular" panose="020B0500000000000000" pitchFamily="34" charset="-127"/>
                <a:ea typeface="Noto Sans Korean Regular" panose="020B0500000000000000" pitchFamily="34" charset="-127"/>
                <a:cs typeface="SM KGothic Std Regular"/>
              </a:rPr>
            </a:br>
            <a:r>
              <a:rPr lang="ko-KR" altLang="en-US" sz="2000" b="1" dirty="0">
                <a:solidFill>
                  <a:srgbClr val="1D2B37"/>
                </a:solidFill>
                <a:latin typeface="맑은 고딕"/>
                <a:ea typeface="맑은 고딕"/>
                <a:cs typeface="SM KGothic Std Regular"/>
              </a:rPr>
              <a:t>□ </a:t>
            </a:r>
            <a:r>
              <a:rPr lang="ko-KR" altLang="en-US" sz="2000" b="1" dirty="0">
                <a:solidFill>
                  <a:srgbClr val="FF0000"/>
                </a:solidFill>
                <a:latin typeface="맑은 고딕"/>
                <a:ea typeface="맑은 고딕"/>
                <a:cs typeface="SM KGothic Std Regular"/>
              </a:rPr>
              <a:t>제품</a:t>
            </a:r>
            <a:r>
              <a:rPr lang="en-US" altLang="ko-KR" sz="2000" b="1" dirty="0">
                <a:solidFill>
                  <a:srgbClr val="FF0000"/>
                </a:solidFill>
                <a:latin typeface="맑은 고딕"/>
                <a:ea typeface="맑은 고딕"/>
                <a:cs typeface="SM KGothic Std Regular"/>
              </a:rPr>
              <a:t> </a:t>
            </a:r>
            <a:r>
              <a:rPr lang="ko-KR" altLang="en-US" sz="2000" b="1" dirty="0" err="1">
                <a:solidFill>
                  <a:srgbClr val="FF0000"/>
                </a:solidFill>
                <a:latin typeface="맑은 고딕"/>
                <a:ea typeface="맑은 고딕"/>
                <a:cs typeface="SM KGothic Std Regular"/>
              </a:rPr>
              <a:t>요약본</a:t>
            </a:r>
            <a:r>
              <a:rPr lang="en-US" altLang="ko-KR" sz="2000" b="1" dirty="0">
                <a:solidFill>
                  <a:srgbClr val="FF0000"/>
                </a:solidFill>
                <a:latin typeface="맑은 고딕"/>
                <a:ea typeface="맑은 고딕"/>
                <a:cs typeface="SM KGothic Std Regular"/>
              </a:rPr>
              <a:t>(</a:t>
            </a:r>
            <a:r>
              <a:rPr lang="ko-KR" altLang="en-US" sz="2000" b="1" dirty="0">
                <a:solidFill>
                  <a:srgbClr val="FF0000"/>
                </a:solidFill>
                <a:latin typeface="맑은 고딕"/>
                <a:ea typeface="맑은 고딕"/>
                <a:cs typeface="SM KGothic Std Regular"/>
              </a:rPr>
              <a:t>예시</a:t>
            </a:r>
            <a:r>
              <a:rPr lang="en-US" altLang="ko-KR" sz="2000" b="1" dirty="0">
                <a:solidFill>
                  <a:srgbClr val="FF0000"/>
                </a:solidFill>
                <a:latin typeface="맑은 고딕"/>
                <a:ea typeface="맑은 고딕"/>
                <a:cs typeface="SM KGothic Std Regular"/>
              </a:rPr>
              <a:t>)</a:t>
            </a:r>
            <a:endParaRPr lang="en-US" altLang="ko-KR" sz="2000" b="1" dirty="0">
              <a:solidFill>
                <a:srgbClr val="FF0000"/>
              </a:solidFill>
              <a:latin typeface="+mj-ea"/>
              <a:cs typeface="SM KGothic Std Regular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90515"/>
              </p:ext>
            </p:extLst>
          </p:nvPr>
        </p:nvGraphicFramePr>
        <p:xfrm>
          <a:off x="773088" y="1206618"/>
          <a:ext cx="8179726" cy="5178292"/>
        </p:xfrm>
        <a:graphic>
          <a:graphicData uri="http://schemas.openxmlformats.org/drawingml/2006/table">
            <a:tbl>
              <a:tblPr/>
              <a:tblGrid>
                <a:gridCol w="8179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8487">
                <a:tc>
                  <a:txBody>
                    <a:bodyPr/>
                    <a:lstStyle/>
                    <a:p>
                      <a:pPr marL="0" marR="0" indent="0" algn="ctr" defTabSz="457200" rtl="0" eaLnBrk="1" fontAlgn="base" latinLnBrk="1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제품기술 특장점 및 성과 </a:t>
                      </a:r>
                      <a:r>
                        <a:rPr lang="en-US" altLang="ko-KR" sz="1400" b="1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 [ICT </a:t>
                      </a:r>
                      <a:r>
                        <a:rPr lang="ko-KR" altLang="en-US" sz="1400" b="1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관련 대통령상 수상작</a:t>
                      </a:r>
                      <a:r>
                        <a:rPr lang="en-US" altLang="ko-KR" sz="1400" b="1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ko-KR" altLang="en-US" sz="1400" b="1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943" marR="50943" marT="37124" marB="371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047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8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ko-KR" alt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50943" marR="50943" marT="37124" marB="371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9331"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</a:t>
                      </a:r>
                      <a:r>
                        <a:rPr lang="ko-KR" altLang="en-US" sz="12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모든 </a:t>
                      </a:r>
                      <a:r>
                        <a:rPr lang="ko-KR" altLang="en-US" sz="1200" b="1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모바일</a:t>
                      </a:r>
                      <a:r>
                        <a:rPr lang="ko-KR" altLang="en-US" sz="12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서비스를 터치로 편리하게 만들어주는 </a:t>
                      </a:r>
                      <a:r>
                        <a:rPr lang="en-US" altLang="ko-KR" sz="12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NFC TAG</a:t>
                      </a:r>
                      <a:r>
                        <a:rPr lang="ko-KR" altLang="en-US" sz="12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를 이용한 정보 전달 기술</a:t>
                      </a:r>
                      <a:endParaRPr lang="ko-KR" altLang="en-US" sz="12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6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fontAlgn="base" latinLnBrk="1"/>
                      <a:r>
                        <a:rPr lang="en-US" altLang="ko-KR" sz="1200" b="0" kern="0" spc="0" baseline="0" dirty="0">
                          <a:solidFill>
                            <a:srgbClr val="FF0000"/>
                          </a:solidFill>
                          <a:effectLst/>
                          <a:latin typeface="휴먼고딕"/>
                          <a:ea typeface="+mn-ea"/>
                          <a:cs typeface="+mn-cs"/>
                        </a:rPr>
                        <a:t>1.</a:t>
                      </a:r>
                      <a:r>
                        <a:rPr lang="ko-KR" altLang="en-US" sz="1200" b="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모바일</a:t>
                      </a:r>
                      <a:r>
                        <a:rPr lang="ko-KR" altLang="en-US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기기의 서비스 이용을 위해 필요한 바코드</a:t>
                      </a:r>
                      <a:r>
                        <a:rPr lang="en-US" altLang="ko-KR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·QR·</a:t>
                      </a:r>
                      <a:r>
                        <a:rPr lang="ko-KR" altLang="en-US" sz="1200" b="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마그네틱</a:t>
                      </a:r>
                      <a:r>
                        <a:rPr lang="ko-KR" altLang="en-US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등 다양한 정보전송 체계를 대신해 </a:t>
                      </a:r>
                      <a:r>
                        <a:rPr lang="en-US" altLang="ko-KR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NFC </a:t>
                      </a:r>
                      <a:r>
                        <a:rPr lang="ko-KR" altLang="en-US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태그 </a:t>
                      </a:r>
                      <a:endParaRPr lang="en-US" altLang="ko-KR" sz="1200" b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fontAlgn="base" latinLnBrk="1"/>
                      <a:r>
                        <a:rPr lang="en-US" altLang="ko-KR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ko-KR" altLang="en-US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하나로 기능을 대체하는 세계최초 정보 솔루션</a:t>
                      </a:r>
                      <a:endParaRPr lang="en-US" altLang="ko-KR" sz="1200" b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fontAlgn="base" latinLnBrk="1"/>
                      <a:endParaRPr lang="en-US" altLang="ko-KR" sz="600" b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fontAlgn="base" latinLnBrk="1"/>
                      <a:r>
                        <a:rPr lang="en-US" altLang="ko-KR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ko-KR" altLang="en-US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애플페이</a:t>
                      </a:r>
                      <a:r>
                        <a:rPr lang="en-US" altLang="ko-KR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200" b="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구글페이</a:t>
                      </a:r>
                      <a:r>
                        <a:rPr lang="en-US" altLang="ko-KR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삼성페이</a:t>
                      </a:r>
                      <a:r>
                        <a:rPr lang="en-US" altLang="ko-KR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200" b="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티머니</a:t>
                      </a:r>
                      <a:r>
                        <a:rPr lang="ko-KR" altLang="en-US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등과 같은 별도의 </a:t>
                      </a:r>
                      <a:r>
                        <a:rPr lang="en-US" altLang="ko-KR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NFC</a:t>
                      </a:r>
                      <a:r>
                        <a:rPr lang="ko-KR" altLang="en-US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규격을 이용하지 않고 </a:t>
                      </a:r>
                      <a:r>
                        <a:rPr lang="en-US" altLang="ko-KR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NFC</a:t>
                      </a:r>
                      <a:r>
                        <a:rPr lang="ko-KR" altLang="en-US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표준 기술을 이용하여</a:t>
                      </a:r>
                      <a:r>
                        <a:rPr lang="en-US" altLang="ko-KR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  </a:t>
                      </a:r>
                    </a:p>
                    <a:p>
                      <a:pPr lvl="0" fontAlgn="base" latinLnBrk="1"/>
                      <a:r>
                        <a:rPr lang="en-US" altLang="ko-KR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ko-KR" altLang="en-US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모든 정보제공 사업자들이 단말기 기종과 정보 규격과 관계없이 </a:t>
                      </a:r>
                      <a:r>
                        <a:rPr lang="ko-KR" altLang="en-US" sz="1200" b="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모바일</a:t>
                      </a:r>
                      <a:r>
                        <a:rPr lang="ko-KR" altLang="en-US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서비스 제공이 가능</a:t>
                      </a:r>
                      <a:endParaRPr lang="en-US" altLang="ko-KR" sz="1200" b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fontAlgn="base" latinLnBrk="1"/>
                      <a:endParaRPr lang="ko-KR" altLang="en-US" sz="600" b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fontAlgn="base" latinLnBrk="1"/>
                      <a:r>
                        <a:rPr lang="en-US" altLang="ko-KR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ko-KR" altLang="en-US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보안이 취약한 </a:t>
                      </a:r>
                      <a:r>
                        <a:rPr lang="en-US" altLang="ko-KR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QR</a:t>
                      </a:r>
                      <a:r>
                        <a:rPr lang="ko-KR" altLang="en-US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과 바코드와는 달리 정보를 직접 전달하지 않고 리더기의 역할을 하는 </a:t>
                      </a:r>
                      <a:r>
                        <a:rPr lang="en-US" altLang="ko-KR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NFC Tag</a:t>
                      </a:r>
                      <a:r>
                        <a:rPr lang="ko-KR" altLang="en-US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로부터 정보를 </a:t>
                      </a:r>
                      <a:endParaRPr lang="en-US" altLang="ko-KR" sz="1200" b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fontAlgn="base" latinLnBrk="1"/>
                      <a:r>
                        <a:rPr lang="en-US" altLang="ko-KR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ko-KR" altLang="en-US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읽어와 정보 유출 가능성이 없음</a:t>
                      </a:r>
                      <a:endParaRPr lang="en-US" altLang="ko-KR" sz="1200" b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fontAlgn="base" latinLnBrk="1"/>
                      <a:endParaRPr lang="ko-KR" altLang="en-US" sz="600" b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fontAlgn="base" latinLnBrk="1"/>
                      <a:r>
                        <a:rPr lang="en-US" altLang="ko-KR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ko-KR" altLang="en-US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별도의 </a:t>
                      </a:r>
                      <a:r>
                        <a:rPr lang="ko-KR" altLang="en-US" sz="1200" b="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스팩들과</a:t>
                      </a:r>
                      <a:r>
                        <a:rPr lang="ko-KR" altLang="en-US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전원</a:t>
                      </a:r>
                      <a:r>
                        <a:rPr lang="ko-KR" altLang="en-US" sz="1200" b="0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케이블을 제거하여 장소에 </a:t>
                      </a:r>
                      <a:r>
                        <a:rPr lang="ko-KR" altLang="en-US" sz="1200" b="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제약없이</a:t>
                      </a:r>
                      <a:r>
                        <a:rPr lang="ko-KR" altLang="en-US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설치 가능하며</a:t>
                      </a:r>
                      <a:r>
                        <a:rPr lang="en-US" altLang="ko-KR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기존 리더기 대비 </a:t>
                      </a:r>
                      <a:r>
                        <a:rPr lang="en-US" altLang="ko-KR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ko-KR" altLang="en-US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배 이상 가격 절감</a:t>
                      </a:r>
                      <a:endParaRPr lang="en-US" altLang="ko-KR" sz="1200" b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fontAlgn="base" latinLnBrk="1"/>
                      <a:endParaRPr lang="ko-KR" altLang="en-US" sz="600" b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fontAlgn="base" latinLnBrk="1"/>
                      <a:r>
                        <a:rPr lang="en-US" altLang="ko-KR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lang="ko-KR" altLang="en-US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결제</a:t>
                      </a:r>
                      <a:r>
                        <a:rPr lang="en-US" altLang="ko-KR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멤버십</a:t>
                      </a:r>
                      <a:r>
                        <a:rPr lang="en-US" altLang="ko-KR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출입 등 </a:t>
                      </a:r>
                      <a:r>
                        <a:rPr lang="ko-KR" altLang="en-US" sz="1200" b="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서비스별</a:t>
                      </a:r>
                      <a:r>
                        <a:rPr lang="ko-KR" altLang="en-US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다른 정보 전달방식이 필요한 상황에서 </a:t>
                      </a:r>
                      <a:r>
                        <a:rPr lang="en-US" altLang="ko-KR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NFC </a:t>
                      </a:r>
                      <a:r>
                        <a:rPr lang="ko-KR" altLang="en-US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태그를 활용하면 다양한 리더기가 필요 없어 </a:t>
                      </a:r>
                      <a:endParaRPr lang="en-US" altLang="ko-KR" sz="1200" b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fontAlgn="base" latinLnBrk="1"/>
                      <a:r>
                        <a:rPr lang="en-US" altLang="ko-KR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ko-KR" altLang="en-US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지고 효율적인 서비스 </a:t>
                      </a:r>
                      <a:r>
                        <a:rPr lang="en-US" altLang="ko-KR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UX </a:t>
                      </a:r>
                      <a:r>
                        <a:rPr lang="ko-KR" altLang="en-US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제공이 가능</a:t>
                      </a:r>
                      <a:endParaRPr lang="en-US" altLang="ko-KR" sz="1200" b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fontAlgn="base" latinLnBrk="1"/>
                      <a:endParaRPr lang="ko-KR" altLang="en-US" sz="600" b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fontAlgn="base" latinLnBrk="1"/>
                      <a:r>
                        <a:rPr lang="en-US" altLang="ko-KR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r>
                        <a:rPr lang="ko-KR" altLang="en-US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국제사업자</a:t>
                      </a:r>
                      <a:r>
                        <a:rPr lang="en-US" altLang="ko-KR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애플 등</a:t>
                      </a:r>
                      <a:r>
                        <a:rPr lang="en-US" altLang="ko-KR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허가가 필요 없는 정보전달 기술로써 전세계 </a:t>
                      </a:r>
                      <a:r>
                        <a:rPr lang="ko-KR" altLang="en-US" sz="1200" b="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모바일</a:t>
                      </a:r>
                      <a:r>
                        <a:rPr lang="ko-KR" altLang="en-US" sz="1200" b="0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2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이용자가 안전한 서비스 이용 가능</a:t>
                      </a:r>
                    </a:p>
                    <a:p>
                      <a:pPr fontAlgn="base" latinLnBrk="1"/>
                      <a:r>
                        <a:rPr lang="en-US" altLang="ko-KR" sz="10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※ Tag</a:t>
                      </a:r>
                      <a:r>
                        <a:rPr lang="ko-KR" altLang="en-US" sz="10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를 읽어오는 방식으로 </a:t>
                      </a:r>
                      <a:r>
                        <a:rPr lang="en-US" altLang="ko-KR" sz="10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NFC </a:t>
                      </a:r>
                      <a:r>
                        <a:rPr lang="ko-KR" altLang="en-US" sz="10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정보전달을 막아놓은 </a:t>
                      </a:r>
                      <a:r>
                        <a:rPr lang="ko-KR" altLang="en-US" sz="1000" b="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아이폰에서도</a:t>
                      </a:r>
                      <a:r>
                        <a:rPr lang="ko-KR" altLang="en-US" sz="10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정보전달 가능</a:t>
                      </a:r>
                    </a:p>
                  </a:txBody>
                  <a:tcPr marL="50943" marR="50943" marT="37124" marB="371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02" y="1564441"/>
            <a:ext cx="8146398" cy="1835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8535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8229375" y="104770"/>
            <a:ext cx="779231" cy="605395"/>
            <a:chOff x="8229375" y="104770"/>
            <a:chExt cx="779231" cy="605395"/>
          </a:xfrm>
        </p:grpSpPr>
        <p:pic>
          <p:nvPicPr>
            <p:cNvPr id="1025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29375" y="104770"/>
              <a:ext cx="779231" cy="502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TextBox 29"/>
            <p:cNvSpPr txBox="1"/>
            <p:nvPr/>
          </p:nvSpPr>
          <p:spPr>
            <a:xfrm>
              <a:off x="8316861" y="503938"/>
              <a:ext cx="604263" cy="2062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000" b="1" dirty="0">
                  <a:gradFill>
                    <a:gsLst>
                      <a:gs pos="0">
                        <a:srgbClr val="C28F10"/>
                      </a:gs>
                      <a:gs pos="79000">
                        <a:srgbClr val="F3CD53"/>
                      </a:gs>
                      <a:gs pos="100000">
                        <a:srgbClr val="EBCD53"/>
                      </a:gs>
                    </a:gsLst>
                    <a:lin ang="5400000" scaled="0"/>
                  </a:gradFill>
                  <a:latin typeface="Arial Black" panose="020B0A04020102020204" pitchFamily="34" charset="0"/>
                </a:rPr>
                <a:t>INNOVATION</a:t>
              </a:r>
            </a:p>
            <a:p>
              <a:pPr algn="ctr"/>
              <a:r>
                <a:rPr lang="en-US" altLang="ko-KR" sz="1000" b="1" dirty="0">
                  <a:gradFill>
                    <a:gsLst>
                      <a:gs pos="0">
                        <a:srgbClr val="C28F10"/>
                      </a:gs>
                      <a:gs pos="79000">
                        <a:srgbClr val="F3CD53"/>
                      </a:gs>
                      <a:gs pos="100000">
                        <a:srgbClr val="EBCD53"/>
                      </a:gs>
                    </a:gsLst>
                    <a:lin ang="5400000" scaled="0"/>
                  </a:gradFill>
                  <a:latin typeface="Arial Black" panose="020B0A04020102020204" pitchFamily="34" charset="0"/>
                </a:rPr>
                <a:t>AWARDS</a:t>
              </a:r>
              <a:endParaRPr lang="ko-KR" altLang="en-US" sz="1000" b="1" dirty="0">
                <a:gradFill>
                  <a:gsLst>
                    <a:gs pos="0">
                      <a:srgbClr val="C28F10"/>
                    </a:gs>
                    <a:gs pos="79000">
                      <a:srgbClr val="F3CD53"/>
                    </a:gs>
                    <a:gs pos="100000">
                      <a:srgbClr val="EBCD53"/>
                    </a:gs>
                  </a:gsLst>
                  <a:lin ang="5400000" scaled="0"/>
                </a:gradFill>
                <a:latin typeface="Arial Black" panose="020B0A04020102020204" pitchFamily="34" charset="0"/>
              </a:endParaRPr>
            </a:p>
          </p:txBody>
        </p:sp>
      </p:grpSp>
      <p:cxnSp>
        <p:nvCxnSpPr>
          <p:cNvPr id="32" name="직선 연결선 31"/>
          <p:cNvCxnSpPr/>
          <p:nvPr/>
        </p:nvCxnSpPr>
        <p:spPr>
          <a:xfrm>
            <a:off x="770723" y="0"/>
            <a:ext cx="13063" cy="1079867"/>
          </a:xfrm>
          <a:prstGeom prst="line">
            <a:avLst/>
          </a:prstGeom>
          <a:ln w="12700">
            <a:solidFill>
              <a:srgbClr val="1E237F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itle 1"/>
          <p:cNvSpPr txBox="1">
            <a:spLocks/>
          </p:cNvSpPr>
          <p:nvPr/>
        </p:nvSpPr>
        <p:spPr>
          <a:xfrm>
            <a:off x="841071" y="408441"/>
            <a:ext cx="3202012" cy="8061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0000"/>
              </a:lnSpc>
            </a:pPr>
            <a:r>
              <a:rPr lang="en-US" altLang="ko-KR" sz="1100" b="1" dirty="0">
                <a:solidFill>
                  <a:srgbClr val="0F1675"/>
                </a:solidFill>
                <a:latin typeface="+mj-ea"/>
                <a:cs typeface="SM KGothic Std Regular"/>
              </a:rPr>
              <a:t>2024 WIS Best Innovation</a:t>
            </a:r>
            <a:br>
              <a:rPr lang="en-US" altLang="ko-KR" sz="2800" dirty="0">
                <a:solidFill>
                  <a:srgbClr val="3F626D"/>
                </a:solidFill>
                <a:latin typeface="Noto Sans Korean Regular" panose="020B0500000000000000" pitchFamily="34" charset="-127"/>
                <a:ea typeface="Noto Sans Korean Regular" panose="020B0500000000000000" pitchFamily="34" charset="-127"/>
                <a:cs typeface="SM KGothic Std Regular"/>
              </a:rPr>
            </a:br>
            <a:r>
              <a:rPr lang="ko-KR" altLang="en-US" sz="2000" b="1" dirty="0">
                <a:solidFill>
                  <a:srgbClr val="1D2B37"/>
                </a:solidFill>
                <a:latin typeface="맑은 고딕"/>
                <a:ea typeface="맑은 고딕"/>
                <a:cs typeface="SM KGothic Std Regular"/>
              </a:rPr>
              <a:t>□ </a:t>
            </a:r>
            <a:r>
              <a:rPr lang="ko-KR" altLang="en-US" sz="2000" b="1" dirty="0">
                <a:solidFill>
                  <a:srgbClr val="FF0000"/>
                </a:solidFill>
                <a:latin typeface="맑은 고딕"/>
                <a:ea typeface="맑은 고딕"/>
                <a:cs typeface="SM KGothic Std Regular"/>
              </a:rPr>
              <a:t>제품</a:t>
            </a:r>
            <a:r>
              <a:rPr lang="en-US" altLang="ko-KR" sz="2000" b="1" dirty="0">
                <a:solidFill>
                  <a:srgbClr val="FF0000"/>
                </a:solidFill>
                <a:latin typeface="맑은 고딕"/>
                <a:ea typeface="맑은 고딕"/>
                <a:cs typeface="SM KGothic Std Regular"/>
              </a:rPr>
              <a:t> </a:t>
            </a:r>
            <a:r>
              <a:rPr lang="ko-KR" altLang="en-US" sz="2000" b="1" dirty="0" err="1">
                <a:solidFill>
                  <a:srgbClr val="FF0000"/>
                </a:solidFill>
                <a:latin typeface="맑은 고딕"/>
                <a:ea typeface="맑은 고딕"/>
                <a:cs typeface="SM KGothic Std Regular"/>
              </a:rPr>
              <a:t>요약본</a:t>
            </a:r>
            <a:r>
              <a:rPr lang="en-US" altLang="ko-KR" sz="2000" b="1" dirty="0">
                <a:solidFill>
                  <a:srgbClr val="FF0000"/>
                </a:solidFill>
                <a:latin typeface="맑은 고딕"/>
                <a:ea typeface="맑은 고딕"/>
                <a:cs typeface="SM KGothic Std Regular"/>
              </a:rPr>
              <a:t>(</a:t>
            </a:r>
            <a:r>
              <a:rPr lang="ko-KR" altLang="en-US" sz="2000" b="1" dirty="0">
                <a:solidFill>
                  <a:srgbClr val="FF0000"/>
                </a:solidFill>
                <a:latin typeface="맑은 고딕"/>
                <a:ea typeface="맑은 고딕"/>
                <a:cs typeface="SM KGothic Std Regular"/>
              </a:rPr>
              <a:t>중요</a:t>
            </a:r>
            <a:r>
              <a:rPr lang="en-US" altLang="ko-KR" sz="2000" b="1" dirty="0">
                <a:solidFill>
                  <a:srgbClr val="FF0000"/>
                </a:solidFill>
                <a:latin typeface="맑은 고딕"/>
                <a:ea typeface="맑은 고딕"/>
                <a:cs typeface="SM KGothic Std Regular"/>
              </a:rPr>
              <a:t>, </a:t>
            </a:r>
            <a:r>
              <a:rPr lang="ko-KR" altLang="en-US" sz="2000" b="1" dirty="0">
                <a:solidFill>
                  <a:srgbClr val="FF0000"/>
                </a:solidFill>
                <a:latin typeface="맑은 고딕"/>
                <a:ea typeface="맑은 고딕"/>
                <a:cs typeface="SM KGothic Std Regular"/>
              </a:rPr>
              <a:t>필수</a:t>
            </a:r>
            <a:r>
              <a:rPr lang="en-US" altLang="ko-KR" sz="2000" b="1" dirty="0">
                <a:solidFill>
                  <a:srgbClr val="FF0000"/>
                </a:solidFill>
                <a:latin typeface="맑은 고딕"/>
                <a:ea typeface="맑은 고딕"/>
                <a:cs typeface="SM KGothic Std Regular"/>
              </a:rPr>
              <a:t>)</a:t>
            </a:r>
            <a:endParaRPr lang="en-US" altLang="ko-KR" sz="2000" b="1" dirty="0">
              <a:solidFill>
                <a:srgbClr val="FF0000"/>
              </a:solidFill>
              <a:latin typeface="+mj-ea"/>
              <a:cs typeface="SM KGothic Std Regular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804550"/>
              </p:ext>
            </p:extLst>
          </p:nvPr>
        </p:nvGraphicFramePr>
        <p:xfrm>
          <a:off x="565263" y="1584228"/>
          <a:ext cx="8429108" cy="4725132"/>
        </p:xfrm>
        <a:graphic>
          <a:graphicData uri="http://schemas.openxmlformats.org/drawingml/2006/table">
            <a:tbl>
              <a:tblPr/>
              <a:tblGrid>
                <a:gridCol w="8429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2192">
                <a:tc>
                  <a:txBody>
                    <a:bodyPr/>
                    <a:lstStyle/>
                    <a:p>
                      <a:pPr marL="0" marR="0" indent="0" algn="ctr" defTabSz="457200" rtl="0" eaLnBrk="1" fontAlgn="base" latinLnBrk="1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제품기술 특장점 및 성과</a:t>
                      </a:r>
                      <a:r>
                        <a:rPr lang="en-US" altLang="ko-KR" sz="18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800" b="1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3P </a:t>
                      </a:r>
                      <a:r>
                        <a:rPr lang="ko-KR" altLang="en-US" sz="1800" b="1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예시 </a:t>
                      </a:r>
                      <a:r>
                        <a:rPr lang="ko-KR" altLang="en-US" sz="1800" b="1" kern="1200" baseline="0" dirty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참고</a:t>
                      </a:r>
                      <a:r>
                        <a:rPr lang="en-US" altLang="ko-KR" sz="18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943" marR="50943" marT="37124" marB="371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265"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/>
                        <a:t>(</a:t>
                      </a:r>
                      <a:r>
                        <a:rPr lang="ko-KR" altLang="en-US" dirty="0"/>
                        <a:t>제품 및 기술 설명 사진</a:t>
                      </a:r>
                      <a:r>
                        <a:rPr lang="en-US" altLang="ko-KR" dirty="0"/>
                        <a:t>)</a:t>
                      </a:r>
                      <a:endParaRPr lang="ko-KR" altLang="en-US" dirty="0"/>
                    </a:p>
                  </a:txBody>
                  <a:tcPr marL="50943" marR="50943" marT="37124" marB="371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5675"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</a:t>
                      </a:r>
                      <a:r>
                        <a:rPr lang="ko-KR" alt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제품 요약설명</a:t>
                      </a:r>
                      <a:endParaRPr lang="en-US" altLang="ko-KR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indent="-228600" algn="l" defTabSz="4572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altLang="ko-KR" sz="1200" b="1" kern="0" spc="0" baseline="0" dirty="0">
                          <a:solidFill>
                            <a:srgbClr val="000000"/>
                          </a:solidFill>
                          <a:effectLst/>
                          <a:latin typeface="휴먼고딕"/>
                        </a:rPr>
                        <a:t> </a:t>
                      </a:r>
                      <a:r>
                        <a:rPr lang="ko-KR" altLang="en-US" sz="1200" b="1" kern="0" spc="0" baseline="0" dirty="0">
                          <a:solidFill>
                            <a:srgbClr val="FF0000"/>
                          </a:solidFill>
                          <a:effectLst/>
                          <a:latin typeface="휴먼고딕"/>
                        </a:rPr>
                        <a:t>특장점 및 주요 성능</a:t>
                      </a:r>
                      <a:r>
                        <a:rPr lang="en-US" altLang="ko-KR" sz="1200" b="1" kern="0" spc="0" baseline="0" dirty="0">
                          <a:solidFill>
                            <a:srgbClr val="FF0000"/>
                          </a:solidFill>
                          <a:effectLst/>
                          <a:latin typeface="휴먼고딕"/>
                        </a:rPr>
                        <a:t>, </a:t>
                      </a:r>
                      <a:r>
                        <a:rPr lang="ko-KR" altLang="en-US" sz="1200" b="1" kern="0" spc="0" baseline="0" dirty="0">
                          <a:solidFill>
                            <a:srgbClr val="FF0000"/>
                          </a:solidFill>
                          <a:effectLst/>
                          <a:latin typeface="휴먼고딕"/>
                        </a:rPr>
                        <a:t>효과</a:t>
                      </a:r>
                      <a:endParaRPr lang="en-US" altLang="ko-KR" sz="1200" b="1" kern="0" spc="0" dirty="0">
                        <a:solidFill>
                          <a:srgbClr val="FF0000"/>
                        </a:solidFill>
                        <a:effectLst/>
                        <a:latin typeface="휴먼고딕"/>
                      </a:endParaRPr>
                    </a:p>
                    <a:p>
                      <a:pPr marL="228600" marR="0" indent="-228600" algn="l" defTabSz="4572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altLang="ko-KR" sz="1200" b="1" kern="0" spc="0" baseline="0" dirty="0">
                          <a:solidFill>
                            <a:srgbClr val="000000"/>
                          </a:solidFill>
                          <a:effectLst/>
                          <a:latin typeface="휴먼고딕"/>
                        </a:rPr>
                        <a:t> </a:t>
                      </a:r>
                      <a:r>
                        <a:rPr lang="ko-KR" altLang="en-US" sz="1200" b="1" kern="0" spc="0" baseline="0" dirty="0">
                          <a:solidFill>
                            <a:srgbClr val="FF0000"/>
                          </a:solidFill>
                          <a:effectLst/>
                          <a:latin typeface="휴먼고딕"/>
                        </a:rPr>
                        <a:t>특장점 및 주요 성능</a:t>
                      </a:r>
                      <a:r>
                        <a:rPr lang="en-US" altLang="ko-KR" sz="1200" b="1" kern="0" spc="0" baseline="0" dirty="0">
                          <a:solidFill>
                            <a:srgbClr val="FF0000"/>
                          </a:solidFill>
                          <a:effectLst/>
                          <a:latin typeface="휴먼고딕"/>
                        </a:rPr>
                        <a:t>, </a:t>
                      </a:r>
                      <a:r>
                        <a:rPr lang="ko-KR" altLang="en-US" sz="1200" b="1" kern="0" spc="0" baseline="0" dirty="0">
                          <a:solidFill>
                            <a:srgbClr val="FF0000"/>
                          </a:solidFill>
                          <a:effectLst/>
                          <a:latin typeface="휴먼고딕"/>
                        </a:rPr>
                        <a:t>효과</a:t>
                      </a:r>
                      <a:endParaRPr lang="en-US" altLang="ko-KR" sz="1200" b="1" kern="0" spc="0" dirty="0">
                        <a:solidFill>
                          <a:srgbClr val="000000"/>
                        </a:solidFill>
                        <a:effectLst/>
                        <a:latin typeface="휴먼고딕"/>
                      </a:endParaRPr>
                    </a:p>
                    <a:p>
                      <a:pPr marL="228600" marR="0" indent="-228600" algn="l" defTabSz="4572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altLang="ko-KR" sz="1200" b="1" kern="0" spc="0" baseline="0" dirty="0">
                          <a:solidFill>
                            <a:srgbClr val="000000"/>
                          </a:solidFill>
                          <a:effectLst/>
                          <a:latin typeface="휴먼고딕"/>
                        </a:rPr>
                        <a:t> </a:t>
                      </a:r>
                      <a:endParaRPr lang="en-US" altLang="ko-KR" sz="1200" b="1" kern="0" spc="0" dirty="0">
                        <a:solidFill>
                          <a:srgbClr val="000000"/>
                        </a:solidFill>
                        <a:effectLst/>
                        <a:latin typeface="휴먼고딕"/>
                      </a:endParaRPr>
                    </a:p>
                  </a:txBody>
                  <a:tcPr marL="50943" marR="50943" marT="37124" marB="371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7094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>
          <a:xfrm>
            <a:off x="823141" y="408441"/>
            <a:ext cx="3202012" cy="8061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0000"/>
              </a:lnSpc>
            </a:pPr>
            <a:r>
              <a:rPr lang="en-US" altLang="ko-KR" sz="1100" b="1" dirty="0">
                <a:solidFill>
                  <a:srgbClr val="0F1675"/>
                </a:solidFill>
                <a:latin typeface="+mj-ea"/>
                <a:cs typeface="SM KGothic Std Regular"/>
              </a:rPr>
              <a:t>2024 WIS Best Innovation</a:t>
            </a:r>
            <a:br>
              <a:rPr lang="en-US" altLang="ko-KR" sz="2800" dirty="0">
                <a:solidFill>
                  <a:srgbClr val="3F626D"/>
                </a:solidFill>
                <a:latin typeface="Noto Sans Korean Regular" panose="020B0500000000000000" pitchFamily="34" charset="-127"/>
                <a:ea typeface="Noto Sans Korean Regular" panose="020B0500000000000000" pitchFamily="34" charset="-127"/>
                <a:cs typeface="SM KGothic Std Regular"/>
              </a:rPr>
            </a:br>
            <a:r>
              <a:rPr lang="ko-KR" altLang="en-US" sz="2000" dirty="0">
                <a:solidFill>
                  <a:srgbClr val="1D2B37"/>
                </a:solidFill>
                <a:latin typeface="맑은 고딕"/>
                <a:ea typeface="맑은 고딕"/>
                <a:cs typeface="SM KGothic Std Regular"/>
              </a:rPr>
              <a:t>Ⅰ</a:t>
            </a:r>
            <a:r>
              <a:rPr lang="en-US" altLang="ko-KR" sz="2000" dirty="0">
                <a:solidFill>
                  <a:srgbClr val="1D2B37"/>
                </a:solidFill>
                <a:latin typeface="맑은 고딕"/>
                <a:ea typeface="맑은 고딕"/>
                <a:cs typeface="SM KGothic Std Regular"/>
              </a:rPr>
              <a:t>. </a:t>
            </a:r>
            <a:r>
              <a:rPr lang="ko-KR" altLang="en-US" sz="2000" dirty="0">
                <a:solidFill>
                  <a:srgbClr val="1D2B37"/>
                </a:solidFill>
                <a:latin typeface="맑은 고딕"/>
                <a:ea typeface="맑은 고딕"/>
                <a:cs typeface="SM KGothic Std Regular"/>
              </a:rPr>
              <a:t>기술적 성과</a:t>
            </a:r>
            <a:endParaRPr lang="en-US" altLang="ko-KR" sz="2000" dirty="0">
              <a:solidFill>
                <a:srgbClr val="1D2B37"/>
              </a:solidFill>
              <a:latin typeface="+mj-ea"/>
              <a:cs typeface="SM KGothic Std Regular"/>
            </a:endParaRPr>
          </a:p>
        </p:txBody>
      </p:sp>
      <p:cxnSp>
        <p:nvCxnSpPr>
          <p:cNvPr id="10" name="직선 연결선 9"/>
          <p:cNvCxnSpPr/>
          <p:nvPr/>
        </p:nvCxnSpPr>
        <p:spPr>
          <a:xfrm>
            <a:off x="770723" y="0"/>
            <a:ext cx="13063" cy="1079867"/>
          </a:xfrm>
          <a:prstGeom prst="line">
            <a:avLst/>
          </a:prstGeom>
          <a:ln w="12700">
            <a:solidFill>
              <a:srgbClr val="1E237F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835345"/>
            <a:ext cx="8157898" cy="4050048"/>
          </a:xfrm>
          <a:effectLst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800" dirty="0">
                <a:solidFill>
                  <a:srgbClr val="1D2B37">
                    <a:alpha val="75000"/>
                  </a:srgbClr>
                </a:solidFill>
                <a:latin typeface="+mj-ea"/>
                <a:ea typeface="+mj-ea"/>
                <a:cs typeface="SM KGothic Std Regular"/>
              </a:rPr>
              <a:t>1. "</a:t>
            </a:r>
            <a:r>
              <a:rPr lang="ko-KR" altLang="en-US" sz="1800" dirty="0">
                <a:solidFill>
                  <a:srgbClr val="1D2B37">
                    <a:alpha val="75000"/>
                  </a:srgbClr>
                </a:solidFill>
                <a:latin typeface="+mj-ea"/>
                <a:ea typeface="+mj-ea"/>
                <a:cs typeface="SM KGothic Std Regular"/>
              </a:rPr>
              <a:t>핵심기술 난이도</a:t>
            </a:r>
            <a:r>
              <a:rPr lang="en-US" altLang="ko-KR" sz="1800" dirty="0">
                <a:solidFill>
                  <a:srgbClr val="1D2B37">
                    <a:alpha val="75000"/>
                  </a:srgbClr>
                </a:solidFill>
                <a:latin typeface="+mj-ea"/>
                <a:ea typeface="+mj-ea"/>
                <a:cs typeface="SM KGothic Std Regular"/>
              </a:rPr>
              <a:t>”</a:t>
            </a:r>
          </a:p>
          <a:p>
            <a:pPr marL="0" indent="0" algn="ctr">
              <a:buNone/>
            </a:pPr>
            <a:endParaRPr lang="en-US" altLang="ko-KR" sz="800" dirty="0">
              <a:solidFill>
                <a:srgbClr val="3F626D">
                  <a:alpha val="75000"/>
                </a:srgbClr>
              </a:solidFill>
              <a:latin typeface="+mj-ea"/>
              <a:ea typeface="+mj-ea"/>
              <a:cs typeface="SM JGothic Std Regular"/>
            </a:endParaRPr>
          </a:p>
          <a:p>
            <a:pPr marL="0" indent="0" fontAlgn="base">
              <a:buNone/>
            </a:pPr>
            <a:r>
              <a:rPr lang="en-US" altLang="ko-KR" sz="1400" dirty="0">
                <a:solidFill>
                  <a:srgbClr val="3F626D">
                    <a:alpha val="75000"/>
                  </a:srgbClr>
                </a:solidFill>
                <a:latin typeface="+mj-ea"/>
                <a:cs typeface="SM JGothic Std Regular"/>
              </a:rPr>
              <a:t>  -</a:t>
            </a:r>
            <a:r>
              <a:rPr lang="ko-KR" altLang="en-US" sz="1400" dirty="0">
                <a:solidFill>
                  <a:srgbClr val="3F626D">
                    <a:alpha val="75000"/>
                  </a:srgbClr>
                </a:solidFill>
                <a:latin typeface="+mj-ea"/>
                <a:cs typeface="SM JGothic Std Regular"/>
              </a:rPr>
              <a:t> 참가신청 제품의 </a:t>
            </a:r>
            <a:r>
              <a:rPr lang="ko-KR" altLang="en-US" sz="1400" dirty="0" err="1">
                <a:solidFill>
                  <a:srgbClr val="3F626D">
                    <a:alpha val="75000"/>
                  </a:srgbClr>
                </a:solidFill>
                <a:latin typeface="+mj-ea"/>
                <a:cs typeface="SM JGothic Std Regular"/>
              </a:rPr>
              <a:t>고난이도</a:t>
            </a:r>
            <a:r>
              <a:rPr lang="ko-KR" altLang="en-US" sz="1400" dirty="0">
                <a:solidFill>
                  <a:srgbClr val="3F626D">
                    <a:alpha val="75000"/>
                  </a:srgbClr>
                </a:solidFill>
                <a:latin typeface="+mj-ea"/>
                <a:cs typeface="SM JGothic Std Regular"/>
              </a:rPr>
              <a:t> 기술 및 신기술 적용 정도를 기재해 주세요</a:t>
            </a:r>
            <a:endParaRPr lang="en-US" altLang="ko-KR" sz="1400" dirty="0">
              <a:solidFill>
                <a:srgbClr val="3F626D">
                  <a:alpha val="75000"/>
                </a:srgbClr>
              </a:solidFill>
              <a:latin typeface="+mj-ea"/>
              <a:cs typeface="SM JGothic Std Regular"/>
            </a:endParaRPr>
          </a:p>
          <a:p>
            <a:pPr marL="0" indent="0" fontAlgn="base">
              <a:buNone/>
            </a:pPr>
            <a:endParaRPr lang="en-US" altLang="ko-KR" sz="1400" dirty="0">
              <a:solidFill>
                <a:srgbClr val="3F626D">
                  <a:alpha val="75000"/>
                </a:srgbClr>
              </a:solidFill>
              <a:latin typeface="+mj-ea"/>
              <a:cs typeface="SM JGothic Std Regular"/>
            </a:endParaRPr>
          </a:p>
          <a:p>
            <a:pPr marL="0" indent="0" fontAlgn="base">
              <a:buNone/>
            </a:pPr>
            <a:endParaRPr lang="ko-KR" altLang="en-US" sz="1400" dirty="0">
              <a:solidFill>
                <a:srgbClr val="3F626D">
                  <a:alpha val="75000"/>
                </a:srgbClr>
              </a:solidFill>
              <a:latin typeface="+mj-ea"/>
              <a:cs typeface="SM JGothic Std Regular"/>
            </a:endParaRPr>
          </a:p>
          <a:p>
            <a:pPr marL="0" indent="0" algn="ctr">
              <a:buNone/>
            </a:pPr>
            <a:endParaRPr lang="en-US" altLang="ko-KR" sz="1800" dirty="0">
              <a:solidFill>
                <a:srgbClr val="1D2B37">
                  <a:alpha val="75000"/>
                </a:srgbClr>
              </a:solidFill>
              <a:latin typeface="+mj-ea"/>
              <a:cs typeface="SM KGothic Std Regular"/>
            </a:endParaRPr>
          </a:p>
          <a:p>
            <a:pPr algn="ctr">
              <a:lnSpc>
                <a:spcPct val="120000"/>
              </a:lnSpc>
              <a:buFontTx/>
              <a:buChar char="-"/>
            </a:pPr>
            <a:endParaRPr lang="en-US" sz="1400" dirty="0">
              <a:solidFill>
                <a:srgbClr val="3F626D">
                  <a:alpha val="75000"/>
                </a:srgbClr>
              </a:solidFill>
              <a:latin typeface="+mj-ea"/>
              <a:ea typeface="Noto Sans Korean Regular" panose="020B0500000000000000" pitchFamily="34" charset="-127"/>
              <a:cs typeface="SM KGothic Std Regular"/>
            </a:endParaRPr>
          </a:p>
          <a:p>
            <a:pPr algn="ctr">
              <a:lnSpc>
                <a:spcPct val="120000"/>
              </a:lnSpc>
              <a:buFontTx/>
              <a:buChar char="-"/>
            </a:pPr>
            <a:endParaRPr lang="en-US" sz="2000" dirty="0">
              <a:solidFill>
                <a:srgbClr val="3F626D">
                  <a:alpha val="75000"/>
                </a:srgbClr>
              </a:solidFill>
              <a:latin typeface="Noto Sans Korean Regular" panose="020B0500000000000000" pitchFamily="34" charset="-127"/>
              <a:ea typeface="Noto Sans Korean Regular" panose="020B0500000000000000" pitchFamily="34" charset="-127"/>
              <a:cs typeface="SM KGothic Std Regular"/>
            </a:endParaRPr>
          </a:p>
        </p:txBody>
      </p:sp>
      <p:grpSp>
        <p:nvGrpSpPr>
          <p:cNvPr id="11" name="그룹 10"/>
          <p:cNvGrpSpPr/>
          <p:nvPr/>
        </p:nvGrpSpPr>
        <p:grpSpPr>
          <a:xfrm>
            <a:off x="8229375" y="104770"/>
            <a:ext cx="779231" cy="605395"/>
            <a:chOff x="8229375" y="104770"/>
            <a:chExt cx="779231" cy="605395"/>
          </a:xfrm>
        </p:grpSpPr>
        <p:pic>
          <p:nvPicPr>
            <p:cNvPr id="12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29375" y="104770"/>
              <a:ext cx="779231" cy="502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8316861" y="503938"/>
              <a:ext cx="604263" cy="2062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000" b="1" dirty="0">
                  <a:gradFill>
                    <a:gsLst>
                      <a:gs pos="0">
                        <a:srgbClr val="C28F10"/>
                      </a:gs>
                      <a:gs pos="79000">
                        <a:srgbClr val="F3CD53"/>
                      </a:gs>
                      <a:gs pos="100000">
                        <a:srgbClr val="EBCD53"/>
                      </a:gs>
                    </a:gsLst>
                    <a:lin ang="5400000" scaled="0"/>
                  </a:gradFill>
                  <a:latin typeface="Arial Black" panose="020B0A04020102020204" pitchFamily="34" charset="0"/>
                </a:rPr>
                <a:t>INNOVATION</a:t>
              </a:r>
            </a:p>
            <a:p>
              <a:pPr algn="ctr"/>
              <a:r>
                <a:rPr lang="en-US" altLang="ko-KR" sz="1000" b="1" dirty="0">
                  <a:gradFill>
                    <a:gsLst>
                      <a:gs pos="0">
                        <a:srgbClr val="C28F10"/>
                      </a:gs>
                      <a:gs pos="79000">
                        <a:srgbClr val="F3CD53"/>
                      </a:gs>
                      <a:gs pos="100000">
                        <a:srgbClr val="EBCD53"/>
                      </a:gs>
                    </a:gsLst>
                    <a:lin ang="5400000" scaled="0"/>
                  </a:gradFill>
                  <a:latin typeface="Arial Black" panose="020B0A04020102020204" pitchFamily="34" charset="0"/>
                </a:rPr>
                <a:t>AWARDS</a:t>
              </a:r>
              <a:endParaRPr lang="ko-KR" altLang="en-US" sz="1000" b="1" dirty="0">
                <a:gradFill>
                  <a:gsLst>
                    <a:gs pos="0">
                      <a:srgbClr val="C28F10"/>
                    </a:gs>
                    <a:gs pos="79000">
                      <a:srgbClr val="F3CD53"/>
                    </a:gs>
                    <a:gs pos="100000">
                      <a:srgbClr val="EBCD53"/>
                    </a:gs>
                  </a:gsLst>
                  <a:lin ang="5400000" scaled="0"/>
                </a:gradFill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8218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>
          <a:xfrm>
            <a:off x="823141" y="408441"/>
            <a:ext cx="3202012" cy="8061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0000"/>
              </a:lnSpc>
            </a:pPr>
            <a:r>
              <a:rPr lang="en-US" altLang="ko-KR" sz="1100" b="1" dirty="0">
                <a:solidFill>
                  <a:srgbClr val="0F1675"/>
                </a:solidFill>
                <a:latin typeface="+mj-ea"/>
                <a:cs typeface="SM KGothic Std Regular"/>
              </a:rPr>
              <a:t>2024 WIS Best Innovation</a:t>
            </a:r>
            <a:br>
              <a:rPr lang="en-US" altLang="ko-KR" sz="2800" dirty="0">
                <a:solidFill>
                  <a:srgbClr val="3F626D"/>
                </a:solidFill>
                <a:latin typeface="Noto Sans Korean Regular" panose="020B0500000000000000" pitchFamily="34" charset="-127"/>
                <a:ea typeface="Noto Sans Korean Regular" panose="020B0500000000000000" pitchFamily="34" charset="-127"/>
                <a:cs typeface="SM KGothic Std Regular"/>
              </a:rPr>
            </a:br>
            <a:r>
              <a:rPr lang="ko-KR" altLang="en-US" sz="2000" dirty="0">
                <a:solidFill>
                  <a:srgbClr val="1D2B37"/>
                </a:solidFill>
                <a:latin typeface="맑은 고딕"/>
                <a:ea typeface="맑은 고딕"/>
                <a:cs typeface="SM KGothic Std Regular"/>
              </a:rPr>
              <a:t>Ⅰ</a:t>
            </a:r>
            <a:r>
              <a:rPr lang="en-US" altLang="ko-KR" sz="2000" dirty="0">
                <a:solidFill>
                  <a:srgbClr val="1D2B37"/>
                </a:solidFill>
                <a:latin typeface="맑은 고딕"/>
                <a:ea typeface="맑은 고딕"/>
                <a:cs typeface="SM KGothic Std Regular"/>
              </a:rPr>
              <a:t>. </a:t>
            </a:r>
            <a:r>
              <a:rPr lang="ko-KR" altLang="en-US" sz="2000" dirty="0">
                <a:solidFill>
                  <a:srgbClr val="1D2B37"/>
                </a:solidFill>
                <a:latin typeface="맑은 고딕"/>
                <a:ea typeface="맑은 고딕"/>
                <a:cs typeface="SM KGothic Std Regular"/>
              </a:rPr>
              <a:t>기술적 성과</a:t>
            </a:r>
            <a:endParaRPr lang="en-US" altLang="ko-KR" sz="2000" dirty="0">
              <a:solidFill>
                <a:srgbClr val="1D2B37"/>
              </a:solidFill>
              <a:latin typeface="+mj-ea"/>
              <a:cs typeface="SM KGothic Std Regular"/>
            </a:endParaRPr>
          </a:p>
        </p:txBody>
      </p:sp>
      <p:cxnSp>
        <p:nvCxnSpPr>
          <p:cNvPr id="10" name="직선 연결선 9"/>
          <p:cNvCxnSpPr/>
          <p:nvPr/>
        </p:nvCxnSpPr>
        <p:spPr>
          <a:xfrm>
            <a:off x="770723" y="0"/>
            <a:ext cx="13063" cy="1079867"/>
          </a:xfrm>
          <a:prstGeom prst="line">
            <a:avLst/>
          </a:prstGeom>
          <a:ln w="12700">
            <a:solidFill>
              <a:srgbClr val="1E237F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835345"/>
            <a:ext cx="8157898" cy="4050048"/>
          </a:xfrm>
          <a:effectLst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800" dirty="0">
                <a:solidFill>
                  <a:srgbClr val="1D2B37">
                    <a:alpha val="75000"/>
                  </a:srgbClr>
                </a:solidFill>
                <a:latin typeface="+mj-ea"/>
                <a:cs typeface="SM KGothic Std Regular"/>
              </a:rPr>
              <a:t>2. “</a:t>
            </a:r>
            <a:r>
              <a:rPr lang="ko-KR" altLang="en-US" sz="1800" dirty="0">
                <a:solidFill>
                  <a:srgbClr val="1D2B37">
                    <a:alpha val="75000"/>
                  </a:srgbClr>
                </a:solidFill>
                <a:latin typeface="+mj-ea"/>
                <a:cs typeface="SM KGothic Std Regular"/>
              </a:rPr>
              <a:t>독창성</a:t>
            </a:r>
            <a:r>
              <a:rPr lang="en-US" altLang="ko-KR" sz="1800" dirty="0">
                <a:solidFill>
                  <a:srgbClr val="1D2B37">
                    <a:alpha val="75000"/>
                  </a:srgbClr>
                </a:solidFill>
                <a:latin typeface="+mj-ea"/>
                <a:cs typeface="SM KGothic Std Regular"/>
              </a:rPr>
              <a:t>”</a:t>
            </a:r>
          </a:p>
          <a:p>
            <a:pPr marL="0" indent="0" algn="ctr">
              <a:buNone/>
            </a:pPr>
            <a:endParaRPr lang="en-US" altLang="ko-KR" sz="800" dirty="0">
              <a:solidFill>
                <a:srgbClr val="3F626D">
                  <a:alpha val="75000"/>
                </a:srgbClr>
              </a:solidFill>
              <a:latin typeface="+mj-ea"/>
              <a:cs typeface="SM JGothic Std Regular"/>
            </a:endParaRPr>
          </a:p>
          <a:p>
            <a:pPr algn="ctr">
              <a:lnSpc>
                <a:spcPct val="120000"/>
              </a:lnSpc>
              <a:buFontTx/>
              <a:buChar char="-"/>
            </a:pPr>
            <a:r>
              <a:rPr lang="ko-KR" altLang="en-US" sz="1400" dirty="0">
                <a:solidFill>
                  <a:srgbClr val="3F626D">
                    <a:alpha val="75000"/>
                  </a:srgbClr>
                </a:solidFill>
                <a:latin typeface="+mj-ea"/>
                <a:cs typeface="SM JGothic Std Regular"/>
              </a:rPr>
              <a:t>국내</a:t>
            </a:r>
            <a:r>
              <a:rPr lang="en-US" altLang="ko-KR" sz="1400" dirty="0">
                <a:solidFill>
                  <a:srgbClr val="3F626D">
                    <a:alpha val="75000"/>
                  </a:srgbClr>
                </a:solidFill>
                <a:latin typeface="+mj-ea"/>
                <a:cs typeface="SM JGothic Std Regular"/>
              </a:rPr>
              <a:t>·</a:t>
            </a:r>
            <a:r>
              <a:rPr lang="ko-KR" altLang="en-US" sz="1400" dirty="0">
                <a:solidFill>
                  <a:srgbClr val="3F626D">
                    <a:alpha val="75000"/>
                  </a:srgbClr>
                </a:solidFill>
                <a:latin typeface="+mj-ea"/>
                <a:cs typeface="SM JGothic Std Regular"/>
              </a:rPr>
              <a:t>외 유사기술</a:t>
            </a:r>
            <a:r>
              <a:rPr lang="en-US" altLang="ko-KR" sz="1400" dirty="0">
                <a:solidFill>
                  <a:srgbClr val="3F626D">
                    <a:alpha val="75000"/>
                  </a:srgbClr>
                </a:solidFill>
                <a:latin typeface="+mj-ea"/>
                <a:cs typeface="SM JGothic Std Regular"/>
              </a:rPr>
              <a:t>·</a:t>
            </a:r>
            <a:r>
              <a:rPr lang="ko-KR" altLang="en-US" sz="1400" dirty="0">
                <a:solidFill>
                  <a:srgbClr val="3F626D">
                    <a:alpha val="75000"/>
                  </a:srgbClr>
                </a:solidFill>
                <a:latin typeface="+mj-ea"/>
                <a:cs typeface="SM JGothic Std Regular"/>
              </a:rPr>
              <a:t>제품 대비 차별적 성능</a:t>
            </a:r>
            <a:r>
              <a:rPr lang="en-US" altLang="ko-KR" sz="1400" dirty="0">
                <a:solidFill>
                  <a:srgbClr val="3F626D">
                    <a:alpha val="75000"/>
                  </a:srgbClr>
                </a:solidFill>
                <a:latin typeface="+mj-ea"/>
                <a:cs typeface="SM JGothic Std Regular"/>
              </a:rPr>
              <a:t>(</a:t>
            </a:r>
            <a:r>
              <a:rPr lang="ko-KR" altLang="en-US" sz="1400" dirty="0">
                <a:solidFill>
                  <a:srgbClr val="3F626D">
                    <a:alpha val="75000"/>
                  </a:srgbClr>
                </a:solidFill>
                <a:latin typeface="+mj-ea"/>
                <a:cs typeface="SM JGothic Std Regular"/>
              </a:rPr>
              <a:t>차이점</a:t>
            </a:r>
            <a:r>
              <a:rPr lang="en-US" altLang="ko-KR" sz="1400" dirty="0">
                <a:solidFill>
                  <a:srgbClr val="3F626D">
                    <a:alpha val="75000"/>
                  </a:srgbClr>
                </a:solidFill>
                <a:latin typeface="+mj-ea"/>
                <a:cs typeface="SM JGothic Std Regular"/>
              </a:rPr>
              <a:t>)</a:t>
            </a:r>
            <a:r>
              <a:rPr lang="ko-KR" altLang="en-US" sz="1400" dirty="0">
                <a:solidFill>
                  <a:srgbClr val="3F626D">
                    <a:alpha val="75000"/>
                  </a:srgbClr>
                </a:solidFill>
                <a:latin typeface="+mj-ea"/>
                <a:cs typeface="SM JGothic Std Regular"/>
              </a:rPr>
              <a:t> 및 창출 가능한 독창적 성과를 기재해 주세요</a:t>
            </a:r>
            <a:r>
              <a:rPr lang="en-US" altLang="ko-KR" sz="1400" dirty="0">
                <a:solidFill>
                  <a:srgbClr val="3F626D">
                    <a:alpha val="75000"/>
                  </a:srgbClr>
                </a:solidFill>
                <a:latin typeface="+mj-ea"/>
                <a:cs typeface="SM JGothic Std Regular"/>
              </a:rPr>
              <a:t>.</a:t>
            </a:r>
          </a:p>
          <a:p>
            <a:pPr algn="ctr">
              <a:lnSpc>
                <a:spcPct val="120000"/>
              </a:lnSpc>
              <a:buFontTx/>
              <a:buChar char="-"/>
            </a:pPr>
            <a:endParaRPr lang="en-US" altLang="ko-KR" sz="1400" dirty="0">
              <a:solidFill>
                <a:srgbClr val="3F626D">
                  <a:alpha val="75000"/>
                </a:srgbClr>
              </a:solidFill>
              <a:latin typeface="+mj-ea"/>
              <a:cs typeface="SM JGothic Std Regular"/>
            </a:endParaRPr>
          </a:p>
        </p:txBody>
      </p:sp>
      <p:grpSp>
        <p:nvGrpSpPr>
          <p:cNvPr id="8" name="그룹 7"/>
          <p:cNvGrpSpPr/>
          <p:nvPr/>
        </p:nvGrpSpPr>
        <p:grpSpPr>
          <a:xfrm>
            <a:off x="8229375" y="104770"/>
            <a:ext cx="779231" cy="605395"/>
            <a:chOff x="8229375" y="104770"/>
            <a:chExt cx="779231" cy="605395"/>
          </a:xfrm>
        </p:grpSpPr>
        <p:pic>
          <p:nvPicPr>
            <p:cNvPr id="11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29375" y="104770"/>
              <a:ext cx="779231" cy="502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8316861" y="503938"/>
              <a:ext cx="604263" cy="2062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000" b="1" dirty="0">
                  <a:gradFill>
                    <a:gsLst>
                      <a:gs pos="0">
                        <a:srgbClr val="C28F10"/>
                      </a:gs>
                      <a:gs pos="79000">
                        <a:srgbClr val="F3CD53"/>
                      </a:gs>
                      <a:gs pos="100000">
                        <a:srgbClr val="EBCD53"/>
                      </a:gs>
                    </a:gsLst>
                    <a:lin ang="5400000" scaled="0"/>
                  </a:gradFill>
                  <a:latin typeface="Arial Black" panose="020B0A04020102020204" pitchFamily="34" charset="0"/>
                </a:rPr>
                <a:t>INNOVATION</a:t>
              </a:r>
            </a:p>
            <a:p>
              <a:pPr algn="ctr"/>
              <a:r>
                <a:rPr lang="en-US" altLang="ko-KR" sz="1000" b="1" dirty="0">
                  <a:gradFill>
                    <a:gsLst>
                      <a:gs pos="0">
                        <a:srgbClr val="C28F10"/>
                      </a:gs>
                      <a:gs pos="79000">
                        <a:srgbClr val="F3CD53"/>
                      </a:gs>
                      <a:gs pos="100000">
                        <a:srgbClr val="EBCD53"/>
                      </a:gs>
                    </a:gsLst>
                    <a:lin ang="5400000" scaled="0"/>
                  </a:gradFill>
                  <a:latin typeface="Arial Black" panose="020B0A04020102020204" pitchFamily="34" charset="0"/>
                </a:rPr>
                <a:t>AWARDS</a:t>
              </a:r>
              <a:endParaRPr lang="ko-KR" altLang="en-US" sz="1000" b="1" dirty="0">
                <a:gradFill>
                  <a:gsLst>
                    <a:gs pos="0">
                      <a:srgbClr val="C28F10"/>
                    </a:gs>
                    <a:gs pos="79000">
                      <a:srgbClr val="F3CD53"/>
                    </a:gs>
                    <a:gs pos="100000">
                      <a:srgbClr val="EBCD53"/>
                    </a:gs>
                  </a:gsLst>
                  <a:lin ang="5400000" scaled="0"/>
                </a:gradFill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9620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>
          <a:xfrm>
            <a:off x="823141" y="408441"/>
            <a:ext cx="3202012" cy="8061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0000"/>
              </a:lnSpc>
            </a:pPr>
            <a:r>
              <a:rPr lang="en-US" altLang="ko-KR" sz="1100" b="1" dirty="0">
                <a:solidFill>
                  <a:srgbClr val="0F1675"/>
                </a:solidFill>
                <a:latin typeface="+mj-ea"/>
                <a:cs typeface="SM KGothic Std Regular"/>
              </a:rPr>
              <a:t>2024 WIS Best Innovation</a:t>
            </a:r>
            <a:br>
              <a:rPr lang="en-US" altLang="ko-KR" sz="2800" dirty="0">
                <a:solidFill>
                  <a:srgbClr val="3F626D"/>
                </a:solidFill>
                <a:latin typeface="Noto Sans Korean Regular" panose="020B0500000000000000" pitchFamily="34" charset="-127"/>
                <a:ea typeface="Noto Sans Korean Regular" panose="020B0500000000000000" pitchFamily="34" charset="-127"/>
                <a:cs typeface="SM KGothic Std Regular"/>
              </a:rPr>
            </a:br>
            <a:r>
              <a:rPr lang="ko-KR" altLang="en-US" sz="2000" dirty="0">
                <a:solidFill>
                  <a:srgbClr val="1D2B37"/>
                </a:solidFill>
                <a:latin typeface="맑은 고딕"/>
                <a:ea typeface="맑은 고딕"/>
                <a:cs typeface="SM KGothic Std Regular"/>
              </a:rPr>
              <a:t>Ⅰ</a:t>
            </a:r>
            <a:r>
              <a:rPr lang="en-US" altLang="ko-KR" sz="2000" dirty="0">
                <a:solidFill>
                  <a:srgbClr val="1D2B37"/>
                </a:solidFill>
                <a:latin typeface="맑은 고딕"/>
                <a:ea typeface="맑은 고딕"/>
                <a:cs typeface="SM KGothic Std Regular"/>
              </a:rPr>
              <a:t>. </a:t>
            </a:r>
            <a:r>
              <a:rPr lang="ko-KR" altLang="en-US" sz="2000" dirty="0">
                <a:solidFill>
                  <a:srgbClr val="1D2B37"/>
                </a:solidFill>
                <a:latin typeface="맑은 고딕"/>
                <a:ea typeface="맑은 고딕"/>
                <a:cs typeface="SM KGothic Std Regular"/>
              </a:rPr>
              <a:t>기술적 성과</a:t>
            </a:r>
            <a:endParaRPr lang="en-US" altLang="ko-KR" sz="2000" dirty="0">
              <a:solidFill>
                <a:srgbClr val="1D2B37"/>
              </a:solidFill>
              <a:latin typeface="+mj-ea"/>
              <a:cs typeface="SM KGothic Std Regular"/>
            </a:endParaRPr>
          </a:p>
        </p:txBody>
      </p:sp>
      <p:cxnSp>
        <p:nvCxnSpPr>
          <p:cNvPr id="10" name="직선 연결선 9"/>
          <p:cNvCxnSpPr/>
          <p:nvPr/>
        </p:nvCxnSpPr>
        <p:spPr>
          <a:xfrm>
            <a:off x="770723" y="0"/>
            <a:ext cx="13063" cy="1079867"/>
          </a:xfrm>
          <a:prstGeom prst="line">
            <a:avLst/>
          </a:prstGeom>
          <a:ln w="12700">
            <a:solidFill>
              <a:srgbClr val="1E237F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835345"/>
            <a:ext cx="8157898" cy="4050048"/>
          </a:xfrm>
          <a:effectLst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800" dirty="0">
                <a:solidFill>
                  <a:srgbClr val="1D2B37">
                    <a:alpha val="75000"/>
                  </a:srgbClr>
                </a:solidFill>
                <a:latin typeface="+mj-ea"/>
                <a:cs typeface="SM KGothic Std Regular"/>
              </a:rPr>
              <a:t>3. “</a:t>
            </a:r>
            <a:r>
              <a:rPr lang="ko-KR" altLang="en-US" sz="1800" dirty="0">
                <a:solidFill>
                  <a:srgbClr val="1D2B37">
                    <a:alpha val="75000"/>
                  </a:srgbClr>
                </a:solidFill>
                <a:latin typeface="+mj-ea"/>
                <a:cs typeface="SM KGothic Std Regular"/>
              </a:rPr>
              <a:t>활용 </a:t>
            </a:r>
            <a:r>
              <a:rPr lang="ko-KR" altLang="en-US" sz="1800" dirty="0" err="1">
                <a:solidFill>
                  <a:srgbClr val="1D2B37">
                    <a:alpha val="75000"/>
                  </a:srgbClr>
                </a:solidFill>
                <a:latin typeface="+mj-ea"/>
                <a:cs typeface="SM KGothic Std Regular"/>
              </a:rPr>
              <a:t>가치성</a:t>
            </a:r>
            <a:r>
              <a:rPr lang="en-US" altLang="ko-KR" sz="1800" dirty="0">
                <a:solidFill>
                  <a:srgbClr val="1D2B37">
                    <a:alpha val="75000"/>
                  </a:srgbClr>
                </a:solidFill>
                <a:latin typeface="+mj-ea"/>
                <a:cs typeface="SM KGothic Std Regular"/>
              </a:rPr>
              <a:t>”</a:t>
            </a:r>
          </a:p>
          <a:p>
            <a:pPr marL="0" indent="0" algn="ctr">
              <a:buNone/>
            </a:pPr>
            <a:endParaRPr lang="en-US" altLang="ko-KR" sz="800" dirty="0">
              <a:solidFill>
                <a:srgbClr val="3F626D">
                  <a:alpha val="75000"/>
                </a:srgbClr>
              </a:solidFill>
              <a:latin typeface="+mj-ea"/>
              <a:cs typeface="SM JGothic Std Regular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ko-KR" altLang="en-US" sz="1400" dirty="0">
                <a:solidFill>
                  <a:srgbClr val="3F626D">
                    <a:alpha val="75000"/>
                  </a:srgbClr>
                </a:solidFill>
                <a:latin typeface="+mj-ea"/>
                <a:cs typeface="SM JGothic Std Regular"/>
              </a:rPr>
              <a:t>향후 발전적 응용 및 변화</a:t>
            </a:r>
            <a:r>
              <a:rPr lang="en-US" altLang="ko-KR" sz="1400" dirty="0">
                <a:solidFill>
                  <a:srgbClr val="3F626D">
                    <a:alpha val="75000"/>
                  </a:srgbClr>
                </a:solidFill>
                <a:latin typeface="+mj-ea"/>
                <a:cs typeface="SM JGothic Std Regular"/>
              </a:rPr>
              <a:t>·</a:t>
            </a:r>
            <a:r>
              <a:rPr lang="ko-KR" altLang="en-US" sz="1400" dirty="0">
                <a:solidFill>
                  <a:srgbClr val="3F626D">
                    <a:alpha val="75000"/>
                  </a:srgbClr>
                </a:solidFill>
                <a:latin typeface="+mj-ea"/>
                <a:cs typeface="SM JGothic Std Regular"/>
              </a:rPr>
              <a:t>파급 </a:t>
            </a:r>
            <a:r>
              <a:rPr lang="ko-KR" altLang="en-US" sz="1400" dirty="0" err="1">
                <a:solidFill>
                  <a:srgbClr val="3F626D">
                    <a:alpha val="75000"/>
                  </a:srgbClr>
                </a:solidFill>
                <a:latin typeface="+mj-ea"/>
                <a:cs typeface="SM JGothic Std Regular"/>
              </a:rPr>
              <a:t>예상도와</a:t>
            </a:r>
            <a:r>
              <a:rPr lang="ko-KR" altLang="en-US" sz="1400" dirty="0">
                <a:solidFill>
                  <a:srgbClr val="3F626D">
                    <a:alpha val="75000"/>
                  </a:srgbClr>
                </a:solidFill>
                <a:latin typeface="+mj-ea"/>
                <a:cs typeface="SM JGothic Std Regular"/>
              </a:rPr>
              <a:t> 다양한 산업분야와 협력을 통해 어떠한 시너지 효과가 창출될 수 있는지 기재해주세요</a:t>
            </a:r>
            <a:endParaRPr lang="en-US" altLang="ko-KR" sz="1400" dirty="0">
              <a:solidFill>
                <a:srgbClr val="3F626D">
                  <a:alpha val="75000"/>
                </a:srgbClr>
              </a:solidFill>
              <a:latin typeface="+mj-ea"/>
              <a:cs typeface="SM JGothic Std Regular"/>
            </a:endParaRPr>
          </a:p>
          <a:p>
            <a:pPr algn="ctr">
              <a:lnSpc>
                <a:spcPct val="120000"/>
              </a:lnSpc>
              <a:buFontTx/>
              <a:buChar char="-"/>
            </a:pPr>
            <a:endParaRPr lang="en-US" sz="1400" dirty="0">
              <a:solidFill>
                <a:srgbClr val="3F626D">
                  <a:alpha val="75000"/>
                </a:srgbClr>
              </a:solidFill>
              <a:latin typeface="+mj-ea"/>
              <a:ea typeface="Noto Sans Korean Regular" panose="020B0500000000000000" pitchFamily="34" charset="-127"/>
              <a:cs typeface="SM KGothic Std Regular"/>
            </a:endParaRPr>
          </a:p>
          <a:p>
            <a:pPr algn="ctr">
              <a:lnSpc>
                <a:spcPct val="120000"/>
              </a:lnSpc>
              <a:buFontTx/>
              <a:buChar char="-"/>
            </a:pPr>
            <a:endParaRPr lang="en-US" sz="2000" dirty="0">
              <a:solidFill>
                <a:srgbClr val="3F626D">
                  <a:alpha val="75000"/>
                </a:srgbClr>
              </a:solidFill>
              <a:latin typeface="Noto Sans Korean Regular" panose="020B0500000000000000" pitchFamily="34" charset="-127"/>
              <a:ea typeface="Noto Sans Korean Regular" panose="020B0500000000000000" pitchFamily="34" charset="-127"/>
              <a:cs typeface="SM KGothic Std Regular"/>
            </a:endParaRPr>
          </a:p>
        </p:txBody>
      </p:sp>
      <p:grpSp>
        <p:nvGrpSpPr>
          <p:cNvPr id="8" name="그룹 7"/>
          <p:cNvGrpSpPr/>
          <p:nvPr/>
        </p:nvGrpSpPr>
        <p:grpSpPr>
          <a:xfrm>
            <a:off x="8229375" y="104770"/>
            <a:ext cx="779231" cy="605395"/>
            <a:chOff x="8229375" y="104770"/>
            <a:chExt cx="779231" cy="605395"/>
          </a:xfrm>
        </p:grpSpPr>
        <p:pic>
          <p:nvPicPr>
            <p:cNvPr id="11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29375" y="104770"/>
              <a:ext cx="779231" cy="502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8316861" y="503938"/>
              <a:ext cx="604263" cy="2062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000" b="1" dirty="0">
                  <a:gradFill>
                    <a:gsLst>
                      <a:gs pos="0">
                        <a:srgbClr val="C28F10"/>
                      </a:gs>
                      <a:gs pos="79000">
                        <a:srgbClr val="F3CD53"/>
                      </a:gs>
                      <a:gs pos="100000">
                        <a:srgbClr val="EBCD53"/>
                      </a:gs>
                    </a:gsLst>
                    <a:lin ang="5400000" scaled="0"/>
                  </a:gradFill>
                  <a:latin typeface="Arial Black" panose="020B0A04020102020204" pitchFamily="34" charset="0"/>
                </a:rPr>
                <a:t>INNOVATION</a:t>
              </a:r>
            </a:p>
            <a:p>
              <a:pPr algn="ctr"/>
              <a:r>
                <a:rPr lang="en-US" altLang="ko-KR" sz="1000" b="1" dirty="0">
                  <a:gradFill>
                    <a:gsLst>
                      <a:gs pos="0">
                        <a:srgbClr val="C28F10"/>
                      </a:gs>
                      <a:gs pos="79000">
                        <a:srgbClr val="F3CD53"/>
                      </a:gs>
                      <a:gs pos="100000">
                        <a:srgbClr val="EBCD53"/>
                      </a:gs>
                    </a:gsLst>
                    <a:lin ang="5400000" scaled="0"/>
                  </a:gradFill>
                  <a:latin typeface="Arial Black" panose="020B0A04020102020204" pitchFamily="34" charset="0"/>
                </a:rPr>
                <a:t>AWARDS</a:t>
              </a:r>
              <a:endParaRPr lang="ko-KR" altLang="en-US" sz="1000" b="1" dirty="0">
                <a:gradFill>
                  <a:gsLst>
                    <a:gs pos="0">
                      <a:srgbClr val="C28F10"/>
                    </a:gs>
                    <a:gs pos="79000">
                      <a:srgbClr val="F3CD53"/>
                    </a:gs>
                    <a:gs pos="100000">
                      <a:srgbClr val="EBCD53"/>
                    </a:gs>
                  </a:gsLst>
                  <a:lin ang="5400000" scaled="0"/>
                </a:gradFill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6560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>
          <a:xfrm>
            <a:off x="823140" y="408441"/>
            <a:ext cx="4407227" cy="8061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0000"/>
              </a:lnSpc>
            </a:pPr>
            <a:r>
              <a:rPr lang="en-US" altLang="ko-KR" sz="1100" b="1" dirty="0">
                <a:solidFill>
                  <a:srgbClr val="0F1675"/>
                </a:solidFill>
                <a:latin typeface="+mj-ea"/>
                <a:cs typeface="SM KGothic Std Regular"/>
              </a:rPr>
              <a:t>2024 WIS Best Innovation</a:t>
            </a:r>
            <a:br>
              <a:rPr lang="en-US" altLang="ko-KR" sz="2800" dirty="0">
                <a:solidFill>
                  <a:srgbClr val="3F626D"/>
                </a:solidFill>
                <a:latin typeface="Noto Sans Korean Regular" panose="020B0500000000000000" pitchFamily="34" charset="-127"/>
                <a:ea typeface="Noto Sans Korean Regular" panose="020B0500000000000000" pitchFamily="34" charset="-127"/>
                <a:cs typeface="SM KGothic Std Regular"/>
              </a:rPr>
            </a:br>
            <a:r>
              <a:rPr lang="ko-KR" altLang="en-US" sz="2000" dirty="0">
                <a:solidFill>
                  <a:srgbClr val="1D2B37"/>
                </a:solidFill>
                <a:latin typeface="맑은 고딕"/>
                <a:ea typeface="맑은 고딕"/>
                <a:cs typeface="SM KGothic Std Regular"/>
              </a:rPr>
              <a:t>Ⅱ</a:t>
            </a:r>
            <a:r>
              <a:rPr lang="en-US" altLang="ko-KR" sz="2000" dirty="0">
                <a:solidFill>
                  <a:srgbClr val="1D2B37"/>
                </a:solidFill>
                <a:latin typeface="맑은 고딕"/>
                <a:ea typeface="맑은 고딕"/>
                <a:cs typeface="SM KGothic Std Regular"/>
              </a:rPr>
              <a:t>. </a:t>
            </a:r>
            <a:r>
              <a:rPr lang="ko-KR" altLang="en-US" sz="2000" dirty="0">
                <a:solidFill>
                  <a:srgbClr val="1D2B37"/>
                </a:solidFill>
                <a:latin typeface="맑은 고딕"/>
                <a:ea typeface="맑은 고딕"/>
                <a:cs typeface="SM KGothic Std Regular"/>
              </a:rPr>
              <a:t>경제적 성과</a:t>
            </a:r>
            <a:endParaRPr lang="en-US" altLang="ko-KR" sz="2000" dirty="0">
              <a:solidFill>
                <a:srgbClr val="1D2B37"/>
              </a:solidFill>
              <a:latin typeface="+mj-ea"/>
              <a:cs typeface="SM KGothic Std Regular"/>
            </a:endParaRPr>
          </a:p>
        </p:txBody>
      </p:sp>
      <p:cxnSp>
        <p:nvCxnSpPr>
          <p:cNvPr id="10" name="직선 연결선 9"/>
          <p:cNvCxnSpPr/>
          <p:nvPr/>
        </p:nvCxnSpPr>
        <p:spPr>
          <a:xfrm>
            <a:off x="770723" y="0"/>
            <a:ext cx="13063" cy="1079867"/>
          </a:xfrm>
          <a:prstGeom prst="line">
            <a:avLst/>
          </a:prstGeom>
          <a:ln w="12700">
            <a:solidFill>
              <a:srgbClr val="1E237F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1835345"/>
            <a:ext cx="8157898" cy="4050048"/>
          </a:xfrm>
          <a:effectLst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800" dirty="0">
                <a:solidFill>
                  <a:srgbClr val="1D2B37">
                    <a:alpha val="75000"/>
                  </a:srgbClr>
                </a:solidFill>
                <a:latin typeface="+mj-ea"/>
                <a:cs typeface="SM KGothic Std Regular"/>
              </a:rPr>
              <a:t>1. “</a:t>
            </a:r>
            <a:r>
              <a:rPr lang="ko-KR" altLang="en-US" sz="1800" dirty="0">
                <a:solidFill>
                  <a:srgbClr val="1D2B37">
                    <a:alpha val="75000"/>
                  </a:srgbClr>
                </a:solidFill>
                <a:latin typeface="+mj-ea"/>
                <a:cs typeface="SM KGothic Std Regular"/>
              </a:rPr>
              <a:t>경쟁력</a:t>
            </a:r>
            <a:r>
              <a:rPr lang="en-US" altLang="ko-KR" sz="1800" dirty="0">
                <a:solidFill>
                  <a:srgbClr val="1D2B37">
                    <a:alpha val="75000"/>
                  </a:srgbClr>
                </a:solidFill>
                <a:latin typeface="+mj-ea"/>
                <a:cs typeface="SM KGothic Std Regular"/>
              </a:rPr>
              <a:t>”</a:t>
            </a:r>
          </a:p>
          <a:p>
            <a:pPr marL="0" indent="0">
              <a:buNone/>
            </a:pPr>
            <a:endParaRPr lang="en-US" altLang="ko-KR" sz="800" dirty="0">
              <a:solidFill>
                <a:srgbClr val="3F626D">
                  <a:alpha val="75000"/>
                </a:srgbClr>
              </a:solidFill>
              <a:latin typeface="+mj-ea"/>
              <a:cs typeface="SM JGothic Std Regular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sz="1400" dirty="0">
                <a:solidFill>
                  <a:srgbClr val="3F626D">
                    <a:alpha val="75000"/>
                  </a:srgbClr>
                </a:solidFill>
                <a:latin typeface="+mj-ea"/>
                <a:cs typeface="SM JGothic Std Regular"/>
              </a:rPr>
              <a:t> - </a:t>
            </a:r>
            <a:r>
              <a:rPr lang="ko-KR" altLang="en-US" sz="1400" dirty="0">
                <a:solidFill>
                  <a:srgbClr val="3F626D">
                    <a:alpha val="75000"/>
                  </a:srgbClr>
                </a:solidFill>
                <a:latin typeface="+mj-ea"/>
                <a:cs typeface="SM JGothic Std Regular"/>
              </a:rPr>
              <a:t>제품의 가치적 우월성과 고객</a:t>
            </a:r>
            <a:r>
              <a:rPr lang="en-US" altLang="ko-KR" sz="1400" dirty="0">
                <a:solidFill>
                  <a:srgbClr val="3F626D">
                    <a:alpha val="75000"/>
                  </a:srgbClr>
                </a:solidFill>
                <a:latin typeface="+mj-ea"/>
                <a:cs typeface="SM JGothic Std Regular"/>
              </a:rPr>
              <a:t>(</a:t>
            </a:r>
            <a:r>
              <a:rPr lang="ko-KR" altLang="en-US" sz="1400" dirty="0">
                <a:solidFill>
                  <a:srgbClr val="3F626D">
                    <a:alpha val="75000"/>
                  </a:srgbClr>
                </a:solidFill>
                <a:latin typeface="+mj-ea"/>
                <a:cs typeface="SM JGothic Std Regular"/>
              </a:rPr>
              <a:t>사</a:t>
            </a:r>
            <a:r>
              <a:rPr lang="en-US" altLang="ko-KR" sz="1400" dirty="0">
                <a:solidFill>
                  <a:srgbClr val="3F626D">
                    <a:alpha val="75000"/>
                  </a:srgbClr>
                </a:solidFill>
                <a:latin typeface="+mj-ea"/>
                <a:cs typeface="SM JGothic Std Regular"/>
              </a:rPr>
              <a:t>)</a:t>
            </a:r>
            <a:r>
              <a:rPr lang="ko-KR" altLang="en-US" sz="1400" dirty="0">
                <a:solidFill>
                  <a:srgbClr val="3F626D">
                    <a:alpha val="75000"/>
                  </a:srgbClr>
                </a:solidFill>
                <a:latin typeface="+mj-ea"/>
                <a:cs typeface="SM JGothic Std Regular"/>
              </a:rPr>
              <a:t> 관점 </a:t>
            </a:r>
            <a:r>
              <a:rPr lang="ko-KR" altLang="en-US" sz="1400" dirty="0" err="1">
                <a:solidFill>
                  <a:srgbClr val="3F626D">
                    <a:alpha val="75000"/>
                  </a:srgbClr>
                </a:solidFill>
                <a:latin typeface="+mj-ea"/>
                <a:cs typeface="SM JGothic Std Regular"/>
              </a:rPr>
              <a:t>매력도는</a:t>
            </a:r>
            <a:r>
              <a:rPr lang="ko-KR" altLang="en-US" sz="1400" dirty="0">
                <a:solidFill>
                  <a:srgbClr val="3F626D">
                    <a:alpha val="75000"/>
                  </a:srgbClr>
                </a:solidFill>
                <a:latin typeface="+mj-ea"/>
                <a:cs typeface="SM JGothic Std Regular"/>
              </a:rPr>
              <a:t> 어느 정도입니까</a:t>
            </a:r>
            <a:r>
              <a:rPr lang="en-US" altLang="ko-KR" sz="1400" dirty="0">
                <a:solidFill>
                  <a:srgbClr val="3F626D">
                    <a:alpha val="75000"/>
                  </a:srgbClr>
                </a:solidFill>
                <a:latin typeface="+mj-ea"/>
                <a:cs typeface="SM JGothic Std Regular"/>
              </a:rPr>
              <a:t>?</a:t>
            </a:r>
          </a:p>
          <a:p>
            <a:pPr algn="ctr">
              <a:lnSpc>
                <a:spcPct val="120000"/>
              </a:lnSpc>
              <a:buFontTx/>
              <a:buChar char="-"/>
            </a:pPr>
            <a:endParaRPr lang="en-US" sz="1400" dirty="0">
              <a:solidFill>
                <a:srgbClr val="3F626D">
                  <a:alpha val="75000"/>
                </a:srgbClr>
              </a:solidFill>
              <a:latin typeface="+mj-ea"/>
              <a:ea typeface="Noto Sans Korean Regular" panose="020B0500000000000000" pitchFamily="34" charset="-127"/>
              <a:cs typeface="SM KGothic Std Regular"/>
            </a:endParaRPr>
          </a:p>
          <a:p>
            <a:pPr algn="ctr">
              <a:lnSpc>
                <a:spcPct val="120000"/>
              </a:lnSpc>
              <a:buFontTx/>
              <a:buChar char="-"/>
            </a:pPr>
            <a:endParaRPr lang="en-US" sz="2000" dirty="0">
              <a:solidFill>
                <a:srgbClr val="3F626D">
                  <a:alpha val="75000"/>
                </a:srgbClr>
              </a:solidFill>
              <a:latin typeface="Noto Sans Korean Regular" panose="020B0500000000000000" pitchFamily="34" charset="-127"/>
              <a:ea typeface="Noto Sans Korean Regular" panose="020B0500000000000000" pitchFamily="34" charset="-127"/>
              <a:cs typeface="SM KGothic Std Regular"/>
            </a:endParaRPr>
          </a:p>
        </p:txBody>
      </p:sp>
      <p:grpSp>
        <p:nvGrpSpPr>
          <p:cNvPr id="16" name="그룹 15"/>
          <p:cNvGrpSpPr/>
          <p:nvPr/>
        </p:nvGrpSpPr>
        <p:grpSpPr>
          <a:xfrm>
            <a:off x="8229375" y="104770"/>
            <a:ext cx="779231" cy="605395"/>
            <a:chOff x="8229375" y="104770"/>
            <a:chExt cx="779231" cy="605395"/>
          </a:xfrm>
        </p:grpSpPr>
        <p:pic>
          <p:nvPicPr>
            <p:cNvPr id="17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29375" y="104770"/>
              <a:ext cx="779231" cy="502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8316861" y="503938"/>
              <a:ext cx="604263" cy="2062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000" b="1" dirty="0">
                  <a:gradFill>
                    <a:gsLst>
                      <a:gs pos="0">
                        <a:srgbClr val="C28F10"/>
                      </a:gs>
                      <a:gs pos="79000">
                        <a:srgbClr val="F3CD53"/>
                      </a:gs>
                      <a:gs pos="100000">
                        <a:srgbClr val="EBCD53"/>
                      </a:gs>
                    </a:gsLst>
                    <a:lin ang="5400000" scaled="0"/>
                  </a:gradFill>
                  <a:latin typeface="Arial Black" panose="020B0A04020102020204" pitchFamily="34" charset="0"/>
                </a:rPr>
                <a:t>INNOVATION</a:t>
              </a:r>
            </a:p>
            <a:p>
              <a:pPr algn="ctr"/>
              <a:r>
                <a:rPr lang="en-US" altLang="ko-KR" sz="1000" b="1" dirty="0">
                  <a:gradFill>
                    <a:gsLst>
                      <a:gs pos="0">
                        <a:srgbClr val="C28F10"/>
                      </a:gs>
                      <a:gs pos="79000">
                        <a:srgbClr val="F3CD53"/>
                      </a:gs>
                      <a:gs pos="100000">
                        <a:srgbClr val="EBCD53"/>
                      </a:gs>
                    </a:gsLst>
                    <a:lin ang="5400000" scaled="0"/>
                  </a:gradFill>
                  <a:latin typeface="Arial Black" panose="020B0A04020102020204" pitchFamily="34" charset="0"/>
                </a:rPr>
                <a:t>AWARDS</a:t>
              </a:r>
              <a:endParaRPr lang="ko-KR" altLang="en-US" sz="1000" b="1" dirty="0">
                <a:gradFill>
                  <a:gsLst>
                    <a:gs pos="0">
                      <a:srgbClr val="C28F10"/>
                    </a:gs>
                    <a:gs pos="79000">
                      <a:srgbClr val="F3CD53"/>
                    </a:gs>
                    <a:gs pos="100000">
                      <a:srgbClr val="EBCD53"/>
                    </a:gs>
                  </a:gsLst>
                  <a:lin ang="5400000" scaled="0"/>
                </a:gradFill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35137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>
          <a:xfrm>
            <a:off x="823140" y="408441"/>
            <a:ext cx="4407227" cy="8061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0000"/>
              </a:lnSpc>
            </a:pPr>
            <a:r>
              <a:rPr lang="en-US" altLang="ko-KR" sz="1100" b="1" dirty="0">
                <a:solidFill>
                  <a:srgbClr val="0F1675"/>
                </a:solidFill>
                <a:latin typeface="+mj-ea"/>
                <a:cs typeface="SM KGothic Std Regular"/>
              </a:rPr>
              <a:t>2024 WIS Best Innovation</a:t>
            </a:r>
            <a:br>
              <a:rPr lang="en-US" altLang="ko-KR" sz="2800" dirty="0">
                <a:solidFill>
                  <a:srgbClr val="3F626D"/>
                </a:solidFill>
                <a:latin typeface="Noto Sans Korean Regular" panose="020B0500000000000000" pitchFamily="34" charset="-127"/>
                <a:ea typeface="Noto Sans Korean Regular" panose="020B0500000000000000" pitchFamily="34" charset="-127"/>
                <a:cs typeface="SM KGothic Std Regular"/>
              </a:rPr>
            </a:br>
            <a:r>
              <a:rPr lang="ko-KR" altLang="en-US" sz="2000" dirty="0">
                <a:solidFill>
                  <a:srgbClr val="1D2B37"/>
                </a:solidFill>
                <a:latin typeface="맑은 고딕"/>
                <a:ea typeface="맑은 고딕"/>
                <a:cs typeface="SM KGothic Std Regular"/>
              </a:rPr>
              <a:t>Ⅱ</a:t>
            </a:r>
            <a:r>
              <a:rPr lang="en-US" altLang="ko-KR" sz="2000" dirty="0">
                <a:solidFill>
                  <a:srgbClr val="1D2B37"/>
                </a:solidFill>
                <a:latin typeface="맑은 고딕"/>
                <a:ea typeface="맑은 고딕"/>
                <a:cs typeface="SM KGothic Std Regular"/>
              </a:rPr>
              <a:t>. </a:t>
            </a:r>
            <a:r>
              <a:rPr lang="ko-KR" altLang="en-US" sz="2000" dirty="0">
                <a:solidFill>
                  <a:srgbClr val="1D2B37"/>
                </a:solidFill>
                <a:latin typeface="맑은 고딕"/>
                <a:ea typeface="맑은 고딕"/>
                <a:cs typeface="SM KGothic Std Regular"/>
              </a:rPr>
              <a:t>경제적 성과</a:t>
            </a:r>
            <a:endParaRPr lang="en-US" altLang="ko-KR" sz="2000" dirty="0">
              <a:solidFill>
                <a:srgbClr val="1D2B37"/>
              </a:solidFill>
              <a:latin typeface="+mj-ea"/>
              <a:cs typeface="SM KGothic Std Regular"/>
            </a:endParaRPr>
          </a:p>
        </p:txBody>
      </p:sp>
      <p:cxnSp>
        <p:nvCxnSpPr>
          <p:cNvPr id="10" name="직선 연결선 9"/>
          <p:cNvCxnSpPr/>
          <p:nvPr/>
        </p:nvCxnSpPr>
        <p:spPr>
          <a:xfrm>
            <a:off x="770723" y="0"/>
            <a:ext cx="13063" cy="1079867"/>
          </a:xfrm>
          <a:prstGeom prst="line">
            <a:avLst/>
          </a:prstGeom>
          <a:ln w="12700">
            <a:solidFill>
              <a:srgbClr val="1E237F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835345"/>
            <a:ext cx="8157898" cy="4050048"/>
          </a:xfrm>
          <a:effectLst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800" dirty="0">
                <a:solidFill>
                  <a:srgbClr val="1D2B37">
                    <a:alpha val="75000"/>
                  </a:srgbClr>
                </a:solidFill>
                <a:latin typeface="+mj-ea"/>
                <a:cs typeface="SM KGothic Std Regular"/>
              </a:rPr>
              <a:t>2. “</a:t>
            </a:r>
            <a:r>
              <a:rPr lang="ko-KR" altLang="en-US" sz="1800" dirty="0">
                <a:solidFill>
                  <a:srgbClr val="1D2B37">
                    <a:alpha val="75000"/>
                  </a:srgbClr>
                </a:solidFill>
                <a:latin typeface="+mj-ea"/>
                <a:cs typeface="SM KGothic Std Regular"/>
              </a:rPr>
              <a:t>성장 가능성</a:t>
            </a:r>
            <a:r>
              <a:rPr lang="en-US" altLang="ko-KR" sz="1800" dirty="0">
                <a:solidFill>
                  <a:srgbClr val="1D2B37">
                    <a:alpha val="75000"/>
                  </a:srgbClr>
                </a:solidFill>
                <a:latin typeface="+mj-ea"/>
                <a:cs typeface="SM KGothic Std Regular"/>
              </a:rPr>
              <a:t>”</a:t>
            </a:r>
          </a:p>
          <a:p>
            <a:pPr marL="0" indent="0">
              <a:buNone/>
            </a:pPr>
            <a:endParaRPr lang="en-US" altLang="ko-KR" sz="800" dirty="0">
              <a:solidFill>
                <a:srgbClr val="1D2B37">
                  <a:alpha val="75000"/>
                </a:srgbClr>
              </a:solidFill>
              <a:latin typeface="+mj-ea"/>
              <a:cs typeface="SM JGothic Std Regular"/>
            </a:endParaRPr>
          </a:p>
          <a:p>
            <a:pPr marL="0" indent="0">
              <a:buNone/>
            </a:pPr>
            <a:r>
              <a:rPr lang="en-US" altLang="ko-KR" sz="1400" dirty="0">
                <a:solidFill>
                  <a:srgbClr val="3F626D">
                    <a:alpha val="75000"/>
                  </a:srgbClr>
                </a:solidFill>
                <a:latin typeface="+mj-ea"/>
                <a:cs typeface="SM JGothic Std Regular"/>
              </a:rPr>
              <a:t> - </a:t>
            </a:r>
            <a:r>
              <a:rPr lang="ko-KR" altLang="en-US" sz="1400" dirty="0">
                <a:solidFill>
                  <a:srgbClr val="3F626D">
                    <a:alpha val="75000"/>
                  </a:srgbClr>
                </a:solidFill>
                <a:latin typeface="+mj-ea"/>
                <a:cs typeface="SM JGothic Std Regular"/>
              </a:rPr>
              <a:t>일회성</a:t>
            </a:r>
            <a:r>
              <a:rPr lang="en-US" altLang="ko-KR" sz="1400" dirty="0">
                <a:solidFill>
                  <a:srgbClr val="3F626D">
                    <a:alpha val="75000"/>
                  </a:srgbClr>
                </a:solidFill>
                <a:latin typeface="+mj-ea"/>
                <a:cs typeface="SM JGothic Std Regular"/>
              </a:rPr>
              <a:t>, </a:t>
            </a:r>
            <a:r>
              <a:rPr lang="ko-KR" altLang="en-US" sz="1400" dirty="0">
                <a:solidFill>
                  <a:srgbClr val="3F626D">
                    <a:alpha val="75000"/>
                  </a:srgbClr>
                </a:solidFill>
                <a:latin typeface="+mj-ea"/>
                <a:cs typeface="SM JGothic Std Regular"/>
              </a:rPr>
              <a:t>단기적이 아닌 지속 가능한 성과 창출 가능 여부 등 성장 가능성을 기재해주세요</a:t>
            </a:r>
            <a:endParaRPr lang="ko-KR" altLang="en-US" sz="1400" dirty="0"/>
          </a:p>
          <a:p>
            <a:pPr algn="ctr">
              <a:lnSpc>
                <a:spcPct val="120000"/>
              </a:lnSpc>
              <a:buFontTx/>
              <a:buChar char="-"/>
            </a:pPr>
            <a:endParaRPr lang="en-US" sz="1400" dirty="0">
              <a:solidFill>
                <a:srgbClr val="3F626D">
                  <a:alpha val="75000"/>
                </a:srgbClr>
              </a:solidFill>
              <a:latin typeface="+mj-ea"/>
              <a:ea typeface="Noto Sans Korean Regular" panose="020B0500000000000000" pitchFamily="34" charset="-127"/>
              <a:cs typeface="SM KGothic Std Regular"/>
            </a:endParaRPr>
          </a:p>
          <a:p>
            <a:pPr algn="ctr">
              <a:lnSpc>
                <a:spcPct val="120000"/>
              </a:lnSpc>
              <a:buFontTx/>
              <a:buChar char="-"/>
            </a:pPr>
            <a:endParaRPr lang="en-US" sz="2000" dirty="0">
              <a:solidFill>
                <a:srgbClr val="3F626D">
                  <a:alpha val="75000"/>
                </a:srgbClr>
              </a:solidFill>
              <a:latin typeface="Noto Sans Korean Regular" panose="020B0500000000000000" pitchFamily="34" charset="-127"/>
              <a:ea typeface="Noto Sans Korean Regular" panose="020B0500000000000000" pitchFamily="34" charset="-127"/>
              <a:cs typeface="SM KGothic Std Regular"/>
            </a:endParaRPr>
          </a:p>
        </p:txBody>
      </p:sp>
      <p:grpSp>
        <p:nvGrpSpPr>
          <p:cNvPr id="15" name="그룹 14"/>
          <p:cNvGrpSpPr/>
          <p:nvPr/>
        </p:nvGrpSpPr>
        <p:grpSpPr>
          <a:xfrm>
            <a:off x="8229375" y="104770"/>
            <a:ext cx="779231" cy="605395"/>
            <a:chOff x="8229375" y="104770"/>
            <a:chExt cx="779231" cy="605395"/>
          </a:xfrm>
        </p:grpSpPr>
        <p:pic>
          <p:nvPicPr>
            <p:cNvPr id="16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29375" y="104770"/>
              <a:ext cx="779231" cy="502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8316861" y="503938"/>
              <a:ext cx="604263" cy="2062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000" b="1" dirty="0">
                  <a:gradFill>
                    <a:gsLst>
                      <a:gs pos="0">
                        <a:srgbClr val="C28F10"/>
                      </a:gs>
                      <a:gs pos="79000">
                        <a:srgbClr val="F3CD53"/>
                      </a:gs>
                      <a:gs pos="100000">
                        <a:srgbClr val="EBCD53"/>
                      </a:gs>
                    </a:gsLst>
                    <a:lin ang="5400000" scaled="0"/>
                  </a:gradFill>
                  <a:latin typeface="Arial Black" panose="020B0A04020102020204" pitchFamily="34" charset="0"/>
                </a:rPr>
                <a:t>INNOVATION</a:t>
              </a:r>
            </a:p>
            <a:p>
              <a:pPr algn="ctr"/>
              <a:r>
                <a:rPr lang="en-US" altLang="ko-KR" sz="1000" b="1" dirty="0">
                  <a:gradFill>
                    <a:gsLst>
                      <a:gs pos="0">
                        <a:srgbClr val="C28F10"/>
                      </a:gs>
                      <a:gs pos="79000">
                        <a:srgbClr val="F3CD53"/>
                      </a:gs>
                      <a:gs pos="100000">
                        <a:srgbClr val="EBCD53"/>
                      </a:gs>
                    </a:gsLst>
                    <a:lin ang="5400000" scaled="0"/>
                  </a:gradFill>
                  <a:latin typeface="Arial Black" panose="020B0A04020102020204" pitchFamily="34" charset="0"/>
                </a:rPr>
                <a:t>AWARDS</a:t>
              </a:r>
              <a:endParaRPr lang="ko-KR" altLang="en-US" sz="1000" b="1" dirty="0">
                <a:gradFill>
                  <a:gsLst>
                    <a:gs pos="0">
                      <a:srgbClr val="C28F10"/>
                    </a:gs>
                    <a:gs pos="79000">
                      <a:srgbClr val="F3CD53"/>
                    </a:gs>
                    <a:gs pos="100000">
                      <a:srgbClr val="EBCD53"/>
                    </a:gs>
                  </a:gsLst>
                  <a:lin ang="5400000" scaled="0"/>
                </a:gradFill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139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4909</TotalTime>
  <Words>512</Words>
  <Application>Microsoft Office PowerPoint</Application>
  <PresentationFormat>화면 슬라이드 쇼(4:3)</PresentationFormat>
  <Paragraphs>85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10</vt:i4>
      </vt:variant>
    </vt:vector>
  </HeadingPairs>
  <TitlesOfParts>
    <vt:vector size="18" baseType="lpstr">
      <vt:lpstr>Noto Sans Korean Regular</vt:lpstr>
      <vt:lpstr>맑은 고딕</vt:lpstr>
      <vt:lpstr>휴먼고딕</vt:lpstr>
      <vt:lpstr>Arial</vt:lpstr>
      <vt:lpstr>Arial Black</vt:lpstr>
      <vt:lpstr>Calibri</vt:lpstr>
      <vt:lpstr>Office Theme</vt:lpstr>
      <vt:lpstr>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효정 임</dc:creator>
  <cp:lastModifiedBy>원섭 신</cp:lastModifiedBy>
  <cp:revision>341</cp:revision>
  <dcterms:created xsi:type="dcterms:W3CDTF">2012-10-30T15:46:08Z</dcterms:created>
  <dcterms:modified xsi:type="dcterms:W3CDTF">2024-01-30T02:19:30Z</dcterms:modified>
</cp:coreProperties>
</file>